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2" r:id="rId4"/>
    <p:sldId id="261" r:id="rId5"/>
  </p:sldIdLst>
  <p:sldSz cx="12192000" cy="6858000"/>
  <p:notesSz cx="6858000" cy="9144000"/>
  <p:embeddedFontLst>
    <p:embeddedFont>
      <p:font typeface="Host Grotesk" panose="020B0604020202020204" charset="0"/>
      <p:regular r:id="rId7"/>
      <p:bold r:id="rId8"/>
      <p:italic r:id="rId9"/>
      <p:boldItalic r:id="rId10"/>
    </p:embeddedFont>
    <p:embeddedFont>
      <p:font typeface="Host Grotesk Light" panose="020B0604020202020204" charset="0"/>
      <p:regular r:id="rId11"/>
      <p:bold r:id="rId12"/>
      <p:italic r:id="rId13"/>
      <p:boldItalic r:id="rId14"/>
    </p:embeddedFont>
    <p:embeddedFont>
      <p:font typeface="Plus Jakarta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4248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281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ykYhD3+F34TY4M/cW47Wt1WXg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183"/>
        <p:guide pos="4248"/>
        <p:guide orient="horz" pos="1344"/>
        <p:guide orient="horz" pos="2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34" Type="http://schemas.openxmlformats.org/officeDocument/2006/relationships/customXml" Target="../customXml/item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Host Grotesk"/>
                <a:ea typeface="Host Grotesk"/>
                <a:cs typeface="Host Grotesk"/>
                <a:sym typeface="Host Grotesk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ost Grotesk"/>
              <a:ea typeface="Host Grotesk"/>
              <a:cs typeface="Host Grotesk"/>
              <a:sym typeface="Host Grotes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936550" y="1232781"/>
            <a:ext cx="3842982" cy="197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ost Grotesk Light"/>
              <a:buNone/>
              <a:defRPr sz="28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900" y="6039184"/>
            <a:ext cx="1422400" cy="3740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469900" y="428717"/>
            <a:ext cx="3842982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b="0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>
          <p15:clr>
            <a:srgbClr val="FBAE40"/>
          </p15:clr>
        </p15:guide>
        <p15:guide id="4" pos="3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subtitle and image">
  <p:cSld name="1_Four subtitle and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469899" y="997540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>
                <a:solidFill>
                  <a:schemeClr val="accen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2"/>
          </p:nvPr>
        </p:nvSpPr>
        <p:spPr>
          <a:xfrm>
            <a:off x="469900" y="428717"/>
            <a:ext cx="5116174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 b="0" i="0">
                <a:solidFill>
                  <a:schemeClr val="dk2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>
            <a:spLocks noGrp="1"/>
          </p:cNvSpPr>
          <p:nvPr>
            <p:ph type="pic" idx="3"/>
          </p:nvPr>
        </p:nvSpPr>
        <p:spPr>
          <a:xfrm>
            <a:off x="6778627" y="0"/>
            <a:ext cx="54133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1" name="Google Shape;21;p9"/>
          <p:cNvSpPr txBox="1">
            <a:spLocks noGrp="1"/>
          </p:cNvSpPr>
          <p:nvPr>
            <p:ph type="body" idx="4"/>
          </p:nvPr>
        </p:nvSpPr>
        <p:spPr>
          <a:xfrm>
            <a:off x="479425" y="1435828"/>
            <a:ext cx="5909945" cy="462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5"/>
          </p:nvPr>
        </p:nvSpPr>
        <p:spPr>
          <a:xfrm>
            <a:off x="7281737" y="3371970"/>
            <a:ext cx="4310743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6"/>
          </p:nvPr>
        </p:nvSpPr>
        <p:spPr>
          <a:xfrm>
            <a:off x="7291263" y="3967048"/>
            <a:ext cx="4421312" cy="207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615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Four subtitle and image">
  <p:cSld name="12_Four subtitle and im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69900" y="428717"/>
            <a:ext cx="3297426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b="0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3392652" y="3168928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3394369" y="2074936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5"/>
          </p:nvPr>
        </p:nvSpPr>
        <p:spPr>
          <a:xfrm>
            <a:off x="495281" y="2074936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6"/>
          </p:nvPr>
        </p:nvSpPr>
        <p:spPr>
          <a:xfrm>
            <a:off x="492705" y="3170278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7"/>
          </p:nvPr>
        </p:nvSpPr>
        <p:spPr>
          <a:xfrm>
            <a:off x="3392652" y="4262920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8"/>
          </p:nvPr>
        </p:nvSpPr>
        <p:spPr>
          <a:xfrm>
            <a:off x="492705" y="4265620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9"/>
          </p:nvPr>
        </p:nvSpPr>
        <p:spPr>
          <a:xfrm>
            <a:off x="492705" y="5360962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3"/>
          </p:nvPr>
        </p:nvSpPr>
        <p:spPr>
          <a:xfrm>
            <a:off x="492704" y="997540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4"/>
          </p:nvPr>
        </p:nvSpPr>
        <p:spPr>
          <a:xfrm>
            <a:off x="3392652" y="5356911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5"/>
          </p:nvPr>
        </p:nvSpPr>
        <p:spPr>
          <a:xfrm>
            <a:off x="9192545" y="3168928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6"/>
          </p:nvPr>
        </p:nvSpPr>
        <p:spPr>
          <a:xfrm>
            <a:off x="9192545" y="2074936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7"/>
          </p:nvPr>
        </p:nvSpPr>
        <p:spPr>
          <a:xfrm>
            <a:off x="6293457" y="2074936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8"/>
          </p:nvPr>
        </p:nvSpPr>
        <p:spPr>
          <a:xfrm>
            <a:off x="6292599" y="3170278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9"/>
          </p:nvPr>
        </p:nvSpPr>
        <p:spPr>
          <a:xfrm>
            <a:off x="9192545" y="4262920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0"/>
          </p:nvPr>
        </p:nvSpPr>
        <p:spPr>
          <a:xfrm>
            <a:off x="6292599" y="4265620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1"/>
          </p:nvPr>
        </p:nvSpPr>
        <p:spPr>
          <a:xfrm>
            <a:off x="6292599" y="5360962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2"/>
          </p:nvPr>
        </p:nvSpPr>
        <p:spPr>
          <a:xfrm>
            <a:off x="9192545" y="5356911"/>
            <a:ext cx="2523206" cy="5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976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Four subtitle and image">
  <p:cSld name="6_Four subtitle and image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469900" y="428717"/>
            <a:ext cx="3297426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b="0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2"/>
          </p:nvPr>
        </p:nvSpPr>
        <p:spPr>
          <a:xfrm>
            <a:off x="469899" y="997540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3"/>
          </p:nvPr>
        </p:nvSpPr>
        <p:spPr>
          <a:xfrm>
            <a:off x="4260055" y="987211"/>
            <a:ext cx="6001539" cy="123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4"/>
          </p:nvPr>
        </p:nvSpPr>
        <p:spPr>
          <a:xfrm>
            <a:off x="839890" y="2673262"/>
            <a:ext cx="2788193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5"/>
          </p:nvPr>
        </p:nvSpPr>
        <p:spPr>
          <a:xfrm>
            <a:off x="4630223" y="2673262"/>
            <a:ext cx="2803292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426" y="2227869"/>
            <a:ext cx="98922" cy="14376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3"/>
          <p:cNvCxnSpPr/>
          <p:nvPr/>
        </p:nvCxnSpPr>
        <p:spPr>
          <a:xfrm>
            <a:off x="4254659" y="2267498"/>
            <a:ext cx="0" cy="12954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13"/>
          <p:cNvCxnSpPr/>
          <p:nvPr/>
        </p:nvCxnSpPr>
        <p:spPr>
          <a:xfrm>
            <a:off x="7930970" y="2267498"/>
            <a:ext cx="0" cy="12954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" name="Google Shape;83;p13"/>
          <p:cNvCxnSpPr/>
          <p:nvPr/>
        </p:nvCxnSpPr>
        <p:spPr>
          <a:xfrm>
            <a:off x="4254659" y="4073438"/>
            <a:ext cx="0" cy="12954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13"/>
          <p:cNvCxnSpPr/>
          <p:nvPr/>
        </p:nvCxnSpPr>
        <p:spPr>
          <a:xfrm>
            <a:off x="7930970" y="4073438"/>
            <a:ext cx="0" cy="12954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1607281" y="2227869"/>
            <a:ext cx="98922" cy="143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Ti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223" y="2375581"/>
            <a:ext cx="251012" cy="25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Ti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140" y="2375581"/>
            <a:ext cx="251012" cy="25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Ti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890" y="2375581"/>
            <a:ext cx="251012" cy="2510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body" idx="6"/>
          </p:nvPr>
        </p:nvSpPr>
        <p:spPr>
          <a:xfrm>
            <a:off x="8299140" y="2673262"/>
            <a:ext cx="2803292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7"/>
          </p:nvPr>
        </p:nvSpPr>
        <p:spPr>
          <a:xfrm>
            <a:off x="839890" y="4479202"/>
            <a:ext cx="2788193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8"/>
          </p:nvPr>
        </p:nvSpPr>
        <p:spPr>
          <a:xfrm>
            <a:off x="4630223" y="4479202"/>
            <a:ext cx="2803292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426" y="4033809"/>
            <a:ext cx="98922" cy="143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1607281" y="4033809"/>
            <a:ext cx="98922" cy="143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Ti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223" y="4181521"/>
            <a:ext cx="251012" cy="25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Ti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140" y="4181521"/>
            <a:ext cx="251012" cy="25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Tic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890" y="4181521"/>
            <a:ext cx="251012" cy="2510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body" idx="9"/>
          </p:nvPr>
        </p:nvSpPr>
        <p:spPr>
          <a:xfrm>
            <a:off x="8299140" y="4479202"/>
            <a:ext cx="2803292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615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our subtitle and image">
  <p:cSld name="7_Four subtitle and imag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469900" y="428717"/>
            <a:ext cx="3297426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 b="0" i="0">
                <a:solidFill>
                  <a:schemeClr val="dk2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469899" y="997540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>
                <a:solidFill>
                  <a:schemeClr val="accen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3"/>
          </p:nvPr>
        </p:nvSpPr>
        <p:spPr>
          <a:xfrm>
            <a:off x="1022039" y="1454064"/>
            <a:ext cx="4720429" cy="51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4"/>
          </p:nvPr>
        </p:nvSpPr>
        <p:spPr>
          <a:xfrm>
            <a:off x="1022039" y="2197014"/>
            <a:ext cx="4720429" cy="51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5"/>
          </p:nvPr>
        </p:nvSpPr>
        <p:spPr>
          <a:xfrm>
            <a:off x="1022039" y="2939964"/>
            <a:ext cx="4720429" cy="51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6"/>
          </p:nvPr>
        </p:nvSpPr>
        <p:spPr>
          <a:xfrm>
            <a:off x="1022039" y="3682914"/>
            <a:ext cx="4720429" cy="51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7"/>
          </p:nvPr>
        </p:nvSpPr>
        <p:spPr>
          <a:xfrm>
            <a:off x="1022039" y="4425864"/>
            <a:ext cx="4720429" cy="51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8"/>
          </p:nvPr>
        </p:nvSpPr>
        <p:spPr>
          <a:xfrm>
            <a:off x="1022039" y="5911764"/>
            <a:ext cx="4720429" cy="51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9"/>
          </p:nvPr>
        </p:nvSpPr>
        <p:spPr>
          <a:xfrm>
            <a:off x="1022039" y="5168814"/>
            <a:ext cx="4720429" cy="51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>
            <a:spLocks noGrp="1"/>
          </p:cNvSpPr>
          <p:nvPr>
            <p:ph type="pic" idx="13"/>
          </p:nvPr>
        </p:nvSpPr>
        <p:spPr>
          <a:xfrm>
            <a:off x="6449534" y="0"/>
            <a:ext cx="57424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09" name="Google Shape;109;p14"/>
          <p:cNvSpPr txBox="1">
            <a:spLocks noGrp="1"/>
          </p:cNvSpPr>
          <p:nvPr>
            <p:ph type="body" idx="14"/>
          </p:nvPr>
        </p:nvSpPr>
        <p:spPr>
          <a:xfrm>
            <a:off x="6871886" y="3371970"/>
            <a:ext cx="4164210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5"/>
          </p:nvPr>
        </p:nvSpPr>
        <p:spPr>
          <a:xfrm>
            <a:off x="6881411" y="3967048"/>
            <a:ext cx="4831164" cy="207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615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Four subtitle and image">
  <p:cSld name="9_Four subtitle and imag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69900" y="428717"/>
            <a:ext cx="3297426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 b="0" i="0">
                <a:solidFill>
                  <a:schemeClr val="dk2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2"/>
          </p:nvPr>
        </p:nvSpPr>
        <p:spPr>
          <a:xfrm>
            <a:off x="469899" y="997540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>
                <a:solidFill>
                  <a:schemeClr val="accen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3"/>
          </p:nvPr>
        </p:nvSpPr>
        <p:spPr>
          <a:xfrm>
            <a:off x="479426" y="1454064"/>
            <a:ext cx="3671888" cy="292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>
                <a:solidFill>
                  <a:schemeClr val="dk2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4"/>
          </p:nvPr>
        </p:nvSpPr>
        <p:spPr>
          <a:xfrm>
            <a:off x="8767673" y="2768232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4259264" y="0"/>
            <a:ext cx="7932736" cy="6858301"/>
          </a:xfrm>
          <a:prstGeom prst="rect">
            <a:avLst/>
          </a:prstGeom>
          <a:solidFill>
            <a:schemeClr val="accent4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8767673" y="1506592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5171346" y="1506592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7"/>
          </p:nvPr>
        </p:nvSpPr>
        <p:spPr>
          <a:xfrm>
            <a:off x="5168770" y="2768232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8"/>
          </p:nvPr>
        </p:nvSpPr>
        <p:spPr>
          <a:xfrm>
            <a:off x="8767673" y="4122470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9"/>
          </p:nvPr>
        </p:nvSpPr>
        <p:spPr>
          <a:xfrm>
            <a:off x="5168770" y="4122470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3"/>
          </p:nvPr>
        </p:nvSpPr>
        <p:spPr>
          <a:xfrm>
            <a:off x="5168770" y="5360961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615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Four subtitle and image">
  <p:cSld name="10_Four subtitle and image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469900" y="428717"/>
            <a:ext cx="3297426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b="0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3957604" y="2878469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3"/>
          </p:nvPr>
        </p:nvSpPr>
        <p:spPr>
          <a:xfrm>
            <a:off x="3957604" y="1631595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4"/>
          </p:nvPr>
        </p:nvSpPr>
        <p:spPr>
          <a:xfrm>
            <a:off x="495280" y="1631595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5"/>
          </p:nvPr>
        </p:nvSpPr>
        <p:spPr>
          <a:xfrm>
            <a:off x="492704" y="2878469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6"/>
          </p:nvPr>
        </p:nvSpPr>
        <p:spPr>
          <a:xfrm>
            <a:off x="3957604" y="4122470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7"/>
          </p:nvPr>
        </p:nvSpPr>
        <p:spPr>
          <a:xfrm>
            <a:off x="492704" y="4122470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8"/>
          </p:nvPr>
        </p:nvSpPr>
        <p:spPr>
          <a:xfrm>
            <a:off x="492704" y="5360961"/>
            <a:ext cx="2944901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>
                <a:solidFill>
                  <a:schemeClr val="lt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9"/>
          </p:nvPr>
        </p:nvSpPr>
        <p:spPr>
          <a:xfrm>
            <a:off x="492704" y="997540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976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Four subtitle and image">
  <p:cSld name="11_Four subtitle and imag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69900" y="428717"/>
            <a:ext cx="3297426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 b="0" i="0">
                <a:solidFill>
                  <a:schemeClr val="dk2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50"/>
              <a:buNone/>
              <a:defRPr sz="1050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2"/>
          </p:nvPr>
        </p:nvSpPr>
        <p:spPr>
          <a:xfrm>
            <a:off x="469899" y="997540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>
                <a:solidFill>
                  <a:schemeClr val="accen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lvl="1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lvl="2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lvl="3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lvl="4" indent="-228600" algn="l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3"/>
          </p:nvPr>
        </p:nvSpPr>
        <p:spPr>
          <a:xfrm>
            <a:off x="499195" y="18292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4"/>
          </p:nvPr>
        </p:nvSpPr>
        <p:spPr>
          <a:xfrm>
            <a:off x="479425" y="26551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17"/>
          <p:cNvGrpSpPr/>
          <p:nvPr/>
        </p:nvGrpSpPr>
        <p:grpSpPr>
          <a:xfrm rot="10800000">
            <a:off x="481977" y="3246083"/>
            <a:ext cx="9116760" cy="444562"/>
            <a:chOff x="797560" y="3642235"/>
            <a:chExt cx="9116760" cy="699404"/>
          </a:xfrm>
        </p:grpSpPr>
        <p:cxnSp>
          <p:nvCxnSpPr>
            <p:cNvPr id="139" name="Google Shape;139;p17"/>
            <p:cNvCxnSpPr/>
            <p:nvPr/>
          </p:nvCxnSpPr>
          <p:spPr>
            <a:xfrm rot="10800000">
              <a:off x="308310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7"/>
            <p:cNvCxnSpPr/>
            <p:nvPr/>
          </p:nvCxnSpPr>
          <p:spPr>
            <a:xfrm rot="10800000">
              <a:off x="79756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17"/>
            <p:cNvCxnSpPr/>
            <p:nvPr/>
          </p:nvCxnSpPr>
          <p:spPr>
            <a:xfrm rot="10800000">
              <a:off x="534324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7"/>
            <p:cNvCxnSpPr/>
            <p:nvPr/>
          </p:nvCxnSpPr>
          <p:spPr>
            <a:xfrm rot="10800000">
              <a:off x="762878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17"/>
            <p:cNvCxnSpPr/>
            <p:nvPr/>
          </p:nvCxnSpPr>
          <p:spPr>
            <a:xfrm rot="10800000">
              <a:off x="991432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44" name="Google Shape;144;p17"/>
          <p:cNvCxnSpPr/>
          <p:nvPr/>
        </p:nvCxnSpPr>
        <p:spPr>
          <a:xfrm>
            <a:off x="0" y="392125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17"/>
          <p:cNvSpPr/>
          <p:nvPr/>
        </p:nvSpPr>
        <p:spPr>
          <a:xfrm>
            <a:off x="499197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01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1636190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02</a:t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2773183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03</a:t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3910176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04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5047169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05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6184162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06</a:t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7321155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07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8458148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08</a:t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9595143" y="3776987"/>
            <a:ext cx="821603" cy="3163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chemeClr val="accent4"/>
                </a:solidFill>
                <a:latin typeface="Host Grotesk"/>
                <a:ea typeface="Host Grotesk"/>
                <a:cs typeface="Host Grotesk"/>
                <a:sym typeface="Host Grotesk"/>
              </a:rPr>
              <a:t>09</a:t>
            </a: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5"/>
          </p:nvPr>
        </p:nvSpPr>
        <p:spPr>
          <a:xfrm>
            <a:off x="2810595" y="18292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6"/>
          </p:nvPr>
        </p:nvSpPr>
        <p:spPr>
          <a:xfrm>
            <a:off x="2790825" y="26551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7"/>
          </p:nvPr>
        </p:nvSpPr>
        <p:spPr>
          <a:xfrm>
            <a:off x="5071195" y="18292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8"/>
          </p:nvPr>
        </p:nvSpPr>
        <p:spPr>
          <a:xfrm>
            <a:off x="5051425" y="26551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9"/>
          </p:nvPr>
        </p:nvSpPr>
        <p:spPr>
          <a:xfrm>
            <a:off x="7395295" y="18292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3"/>
          </p:nvPr>
        </p:nvSpPr>
        <p:spPr>
          <a:xfrm>
            <a:off x="7375525" y="26551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4"/>
          </p:nvPr>
        </p:nvSpPr>
        <p:spPr>
          <a:xfrm>
            <a:off x="9681295" y="18292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5"/>
          </p:nvPr>
        </p:nvSpPr>
        <p:spPr>
          <a:xfrm>
            <a:off x="9661525" y="26551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6"/>
          </p:nvPr>
        </p:nvSpPr>
        <p:spPr>
          <a:xfrm>
            <a:off x="1636751" y="46998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7"/>
          </p:nvPr>
        </p:nvSpPr>
        <p:spPr>
          <a:xfrm>
            <a:off x="1618421" y="53725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8"/>
          </p:nvPr>
        </p:nvSpPr>
        <p:spPr>
          <a:xfrm>
            <a:off x="3934820" y="46998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9"/>
          </p:nvPr>
        </p:nvSpPr>
        <p:spPr>
          <a:xfrm>
            <a:off x="3916490" y="53725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20"/>
          </p:nvPr>
        </p:nvSpPr>
        <p:spPr>
          <a:xfrm>
            <a:off x="6196643" y="46998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21"/>
          </p:nvPr>
        </p:nvSpPr>
        <p:spPr>
          <a:xfrm>
            <a:off x="6178313" y="53725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22"/>
          </p:nvPr>
        </p:nvSpPr>
        <p:spPr>
          <a:xfrm>
            <a:off x="8458148" y="4699817"/>
            <a:ext cx="2115432" cy="5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23"/>
          </p:nvPr>
        </p:nvSpPr>
        <p:spPr>
          <a:xfrm>
            <a:off x="8439818" y="5372517"/>
            <a:ext cx="2097198" cy="68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0" name="Google Shape;170;p17"/>
          <p:cNvGrpSpPr/>
          <p:nvPr/>
        </p:nvGrpSpPr>
        <p:grpSpPr>
          <a:xfrm rot="10800000">
            <a:off x="1636190" y="4211283"/>
            <a:ext cx="6831220" cy="444562"/>
            <a:chOff x="3083100" y="3642235"/>
            <a:chExt cx="6831220" cy="699404"/>
          </a:xfrm>
        </p:grpSpPr>
        <p:cxnSp>
          <p:nvCxnSpPr>
            <p:cNvPr id="171" name="Google Shape;171;p17"/>
            <p:cNvCxnSpPr/>
            <p:nvPr/>
          </p:nvCxnSpPr>
          <p:spPr>
            <a:xfrm rot="10800000">
              <a:off x="308310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17"/>
            <p:cNvCxnSpPr/>
            <p:nvPr/>
          </p:nvCxnSpPr>
          <p:spPr>
            <a:xfrm rot="10800000">
              <a:off x="536864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p17"/>
            <p:cNvCxnSpPr/>
            <p:nvPr/>
          </p:nvCxnSpPr>
          <p:spPr>
            <a:xfrm rot="10800000">
              <a:off x="764148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17"/>
            <p:cNvCxnSpPr/>
            <p:nvPr/>
          </p:nvCxnSpPr>
          <p:spPr>
            <a:xfrm rot="10800000">
              <a:off x="9914320" y="3642235"/>
              <a:ext cx="0" cy="699404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615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79425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ost Grotesk Light"/>
              <a:buNone/>
              <a:defRPr sz="4400" b="0" i="0" u="none" strike="noStrike" cap="none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79425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ost Grotesk Light"/>
                <a:ea typeface="Host Grotesk Light"/>
                <a:cs typeface="Host Grotesk Light"/>
                <a:sym typeface="Host Grotesk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" descr="A person in a suit holding a briefcase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561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"/>
          <p:cNvSpPr/>
          <p:nvPr/>
        </p:nvSpPr>
        <p:spPr>
          <a:xfrm>
            <a:off x="0" y="0"/>
            <a:ext cx="12193586" cy="6858301"/>
          </a:xfrm>
          <a:prstGeom prst="rect">
            <a:avLst/>
          </a:prstGeom>
          <a:gradFill>
            <a:gsLst>
              <a:gs pos="0">
                <a:srgbClr val="000000">
                  <a:alpha val="92549"/>
                </a:srgbClr>
              </a:gs>
              <a:gs pos="100000">
                <a:srgbClr val="000000">
                  <a:alpha val="784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 txBox="1">
            <a:spLocks noGrp="1"/>
          </p:cNvSpPr>
          <p:nvPr>
            <p:ph type="title"/>
          </p:nvPr>
        </p:nvSpPr>
        <p:spPr>
          <a:xfrm>
            <a:off x="772720" y="1232771"/>
            <a:ext cx="3940250" cy="197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GB" dirty="0">
                <a:latin typeface="Host Grotesk"/>
                <a:ea typeface="Host Grotesk"/>
                <a:cs typeface="Host Grotesk"/>
                <a:sym typeface="Host Grotesk"/>
              </a:rPr>
              <a:t>WIFI &amp; CELLULAR NETWORK ASSESSMENT SERVICE</a:t>
            </a:r>
            <a:endParaRPr b="0" dirty="0"/>
          </a:p>
        </p:txBody>
      </p:sp>
      <p:sp>
        <p:nvSpPr>
          <p:cNvPr id="182" name="Google Shape;182;p1"/>
          <p:cNvSpPr txBox="1">
            <a:spLocks noGrp="1"/>
          </p:cNvSpPr>
          <p:nvPr>
            <p:ph type="body" idx="1"/>
          </p:nvPr>
        </p:nvSpPr>
        <p:spPr>
          <a:xfrm>
            <a:off x="469900" y="428717"/>
            <a:ext cx="3842982" cy="23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 dirty="0"/>
              <a:t>DATASHEET</a:t>
            </a:r>
            <a:endParaRPr dirty="0"/>
          </a:p>
        </p:txBody>
      </p:sp>
      <p:pic>
        <p:nvPicPr>
          <p:cNvPr id="183" name="Google Shape;18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425" y="1202728"/>
            <a:ext cx="133127" cy="193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900" y="6039443"/>
            <a:ext cx="1422400" cy="37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4646407" y="1250389"/>
            <a:ext cx="133127" cy="193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" descr="A city skyline with a wire fence&#10;&#10;AI-generated content may be incorrect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3688" r="23688"/>
          <a:stretch/>
        </p:blipFill>
        <p:spPr>
          <a:xfrm>
            <a:off x="6778627" y="0"/>
            <a:ext cx="54133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91" name="Google Shape;191;p2"/>
          <p:cNvSpPr/>
          <p:nvPr/>
        </p:nvSpPr>
        <p:spPr>
          <a:xfrm>
            <a:off x="6795232" y="-57181"/>
            <a:ext cx="5413373" cy="6858301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100000">
                <a:srgbClr val="000000">
                  <a:alpha val="92549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 txBox="1">
            <a:spLocks noGrp="1"/>
          </p:cNvSpPr>
          <p:nvPr>
            <p:ph type="body" idx="2"/>
          </p:nvPr>
        </p:nvSpPr>
        <p:spPr>
          <a:xfrm>
            <a:off x="469899" y="428625"/>
            <a:ext cx="3681413" cy="23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en-GB" dirty="0"/>
              <a:t>WIFI &amp; CELLULAR NETWORK ASSESSMENT SERVICE</a:t>
            </a:r>
            <a:endParaRPr dirty="0"/>
          </a:p>
        </p:txBody>
      </p:sp>
      <p:sp>
        <p:nvSpPr>
          <p:cNvPr id="194" name="Google Shape;194;p2"/>
          <p:cNvSpPr txBox="1">
            <a:spLocks noGrp="1"/>
          </p:cNvSpPr>
          <p:nvPr>
            <p:ph type="body" idx="4"/>
          </p:nvPr>
        </p:nvSpPr>
        <p:spPr>
          <a:xfrm>
            <a:off x="469899" y="1289397"/>
            <a:ext cx="5699680" cy="427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400" b="1" dirty="0">
                <a:latin typeface="Host Grotesk" panose="020B0604020202020204" charset="0"/>
              </a:rPr>
              <a:t>Is your business struggling with poor </a:t>
            </a:r>
            <a:r>
              <a:rPr lang="en-GB" sz="1400" b="1" dirty="0" err="1">
                <a:latin typeface="Host Grotesk" panose="020B0604020202020204" charset="0"/>
              </a:rPr>
              <a:t>WiFi</a:t>
            </a:r>
            <a:r>
              <a:rPr lang="en-GB" sz="1400" b="1" dirty="0">
                <a:latin typeface="Host Grotesk" panose="020B0604020202020204" charset="0"/>
              </a:rPr>
              <a:t> or cellular performance?</a:t>
            </a:r>
            <a:r>
              <a:rPr lang="en-GB" sz="1400" dirty="0">
                <a:latin typeface="Host Grotesk" panose="020B0604020202020204" charset="0"/>
              </a:rPr>
              <a:t> </a:t>
            </a:r>
            <a:r>
              <a:rPr lang="en-GB" sz="1400" b="1" dirty="0">
                <a:latin typeface="Host Grotesk" panose="020B0604020202020204" charset="0"/>
              </a:rPr>
              <a:t>Optimise Your Wireless Connectivity</a:t>
            </a:r>
            <a:endParaRPr lang="en-GB" sz="1400" dirty="0">
              <a:latin typeface="Host Grotesk" panose="020B0604020202020204" charset="0"/>
            </a:endParaRPr>
          </a:p>
          <a:p>
            <a:pPr marL="0" indent="0"/>
            <a:r>
              <a:rPr lang="en-GB" sz="1400" dirty="0">
                <a:latin typeface="Host Grotesk" panose="020B0604020202020204" charset="0"/>
              </a:rPr>
              <a:t>In today's connected world, reliable wireless connectivity is essential for productivity, customer satisfaction, and business success. Poor </a:t>
            </a:r>
            <a:r>
              <a:rPr lang="en-GB" sz="1400" dirty="0" err="1">
                <a:latin typeface="Host Grotesk" panose="020B0604020202020204" charset="0"/>
              </a:rPr>
              <a:t>WiFi</a:t>
            </a:r>
            <a:r>
              <a:rPr lang="en-GB" sz="1400" dirty="0">
                <a:latin typeface="Host Grotesk" panose="020B0604020202020204" charset="0"/>
              </a:rPr>
              <a:t> or cellular performance can lead to dropped calls, slow data speeds, and frustrated users.</a:t>
            </a:r>
          </a:p>
          <a:p>
            <a:pPr marL="0" indent="0"/>
            <a:r>
              <a:rPr lang="en-GB" sz="1400" b="1" dirty="0">
                <a:latin typeface="Host Grotesk" panose="020B0604020202020204" charset="0"/>
              </a:rPr>
              <a:t>Service Description</a:t>
            </a:r>
            <a:endParaRPr lang="en-GB" sz="1400" dirty="0">
              <a:latin typeface="Host Grotesk" panose="020B0604020202020204" charset="0"/>
            </a:endParaRPr>
          </a:p>
          <a:p>
            <a:pPr marL="0" indent="0"/>
            <a:r>
              <a:rPr lang="en-GB" sz="1400" dirty="0">
                <a:latin typeface="Host Grotesk" panose="020B0604020202020204" charset="0"/>
              </a:rPr>
              <a:t>Cybit, in partnership with Cameo, offers comprehensive </a:t>
            </a:r>
            <a:r>
              <a:rPr lang="en-GB" sz="1400" dirty="0" err="1">
                <a:latin typeface="Host Grotesk" panose="020B0604020202020204" charset="0"/>
              </a:rPr>
              <a:t>WiFi</a:t>
            </a:r>
            <a:r>
              <a:rPr lang="en-GB" sz="1400" dirty="0">
                <a:latin typeface="Host Grotesk" panose="020B0604020202020204" charset="0"/>
              </a:rPr>
              <a:t> and cellular network assessments to help you identify and resolve wireless connectivity issues. </a:t>
            </a:r>
          </a:p>
          <a:p>
            <a:pPr marL="0" indent="0"/>
            <a:r>
              <a:rPr lang="en-GB" sz="1400" dirty="0">
                <a:latin typeface="Host Grotesk" panose="020B0604020202020204" charset="0"/>
              </a:rPr>
              <a:t>Cameo's certified engineers use industry-standard tools and methodologies to analyse your network, providing you with actionable insights and clear recommendations for improvement. Cybit leverages Cameo's expertise to deliver a seamless service.</a:t>
            </a:r>
          </a:p>
          <a:p>
            <a:pPr marL="0" indent="0"/>
            <a:r>
              <a:rPr lang="en-GB" sz="1400" dirty="0">
                <a:latin typeface="Host Grotesk" panose="020B0604020202020204" charset="0"/>
              </a:rPr>
              <a:t>Cybit has over 30 years of experience providing IT support services. This partnership with Cameo enhances Cybit’s capabilities in wireless network assessment, providing you with a trusted partner for your wireless needs.</a:t>
            </a:r>
          </a:p>
          <a:p>
            <a:pPr marL="0" indent="0"/>
            <a:endParaRPr lang="en-GB" dirty="0"/>
          </a:p>
        </p:txBody>
      </p:sp>
      <p:sp>
        <p:nvSpPr>
          <p:cNvPr id="197" name="Google Shape;197;p2"/>
          <p:cNvSpPr txBox="1"/>
          <p:nvPr/>
        </p:nvSpPr>
        <p:spPr>
          <a:xfrm>
            <a:off x="7690186" y="1946638"/>
            <a:ext cx="174694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Host Grotesk Light"/>
              <a:ea typeface="Host Grotesk Light"/>
              <a:cs typeface="Host Grotesk Light"/>
              <a:sym typeface="Host Grotesk Light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0" y="6766633"/>
            <a:ext cx="12192000" cy="12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85" y="-91668"/>
            <a:ext cx="12193585" cy="6858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"/>
          <p:cNvSpPr txBox="1">
            <a:spLocks noGrp="1"/>
          </p:cNvSpPr>
          <p:nvPr>
            <p:ph type="body" idx="1"/>
          </p:nvPr>
        </p:nvSpPr>
        <p:spPr>
          <a:xfrm>
            <a:off x="469899" y="445781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68000"/>
              </a:lnSpc>
              <a:buClr>
                <a:schemeClr val="dk2"/>
              </a:buClr>
              <a:buSzPts val="1000"/>
            </a:pPr>
            <a:r>
              <a:rPr lang="en-GB" dirty="0"/>
              <a:t>WIFI &amp; CELLULAR NETWORK ASSESSMENT SERVICE</a:t>
            </a:r>
            <a:endParaRPr dirty="0"/>
          </a:p>
        </p:txBody>
      </p:sp>
      <p:sp>
        <p:nvSpPr>
          <p:cNvPr id="239" name="Google Shape;239;p4"/>
          <p:cNvSpPr txBox="1">
            <a:spLocks noGrp="1"/>
          </p:cNvSpPr>
          <p:nvPr>
            <p:ph type="body" idx="4"/>
          </p:nvPr>
        </p:nvSpPr>
        <p:spPr>
          <a:xfrm>
            <a:off x="3368987" y="2382219"/>
            <a:ext cx="2523206" cy="91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dirty="0">
                <a:latin typeface="Host Grotesk" panose="020B0604020202020204" charset="0"/>
              </a:rPr>
              <a:t>Enhanced Customer Experience: </a:t>
            </a:r>
            <a:r>
              <a:rPr lang="en-GB" b="0" dirty="0">
                <a:latin typeface="Host Grotesk" panose="020B0604020202020204" charset="0"/>
              </a:rPr>
              <a:t>Deliver seamless wireless connectivity to your customers.</a:t>
            </a:r>
          </a:p>
          <a:p>
            <a:pPr marL="0" lvl="0" indent="0"/>
            <a:endParaRPr dirty="0"/>
          </a:p>
        </p:txBody>
      </p:sp>
      <p:sp>
        <p:nvSpPr>
          <p:cNvPr id="240" name="Google Shape;240;p4"/>
          <p:cNvSpPr txBox="1">
            <a:spLocks noGrp="1"/>
          </p:cNvSpPr>
          <p:nvPr>
            <p:ph type="body" idx="5"/>
          </p:nvPr>
        </p:nvSpPr>
        <p:spPr>
          <a:xfrm>
            <a:off x="469899" y="2382219"/>
            <a:ext cx="2523206" cy="79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dirty="0">
                <a:latin typeface="Host Grotesk" panose="020B0604020202020204" charset="0"/>
              </a:rPr>
              <a:t>Improved Productivity: </a:t>
            </a:r>
          </a:p>
          <a:p>
            <a:pPr marL="0" indent="0"/>
            <a:r>
              <a:rPr lang="en-GB" b="0" dirty="0">
                <a:latin typeface="Host Grotesk" panose="020B0604020202020204" charset="0"/>
              </a:rPr>
              <a:t>Ensure your employees have the reliable connectivity they need to stay productive.</a:t>
            </a:r>
          </a:p>
          <a:p>
            <a:pPr marL="0" lvl="0" indent="0"/>
            <a:endParaRPr dirty="0"/>
          </a:p>
        </p:txBody>
      </p:sp>
      <p:sp>
        <p:nvSpPr>
          <p:cNvPr id="245" name="Google Shape;245;p4"/>
          <p:cNvSpPr txBox="1">
            <a:spLocks noGrp="1"/>
          </p:cNvSpPr>
          <p:nvPr>
            <p:ph type="body" idx="13"/>
          </p:nvPr>
        </p:nvSpPr>
        <p:spPr>
          <a:xfrm>
            <a:off x="469899" y="1622723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dirty="0"/>
              <a:t>KEY BENEFITS</a:t>
            </a:r>
            <a:endParaRPr dirty="0"/>
          </a:p>
        </p:txBody>
      </p:sp>
      <p:sp>
        <p:nvSpPr>
          <p:cNvPr id="248" name="Google Shape;248;p4"/>
          <p:cNvSpPr txBox="1">
            <a:spLocks noGrp="1"/>
          </p:cNvSpPr>
          <p:nvPr>
            <p:ph type="body" idx="16"/>
          </p:nvPr>
        </p:nvSpPr>
        <p:spPr>
          <a:xfrm>
            <a:off x="9167163" y="2382220"/>
            <a:ext cx="2523206" cy="91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dirty="0">
                <a:latin typeface="Host Grotesk" panose="020B0604020202020204" charset="0"/>
              </a:rPr>
              <a:t>Increased Reliability: </a:t>
            </a:r>
          </a:p>
          <a:p>
            <a:pPr marL="0" indent="0"/>
            <a:r>
              <a:rPr lang="en-GB" b="0" dirty="0">
                <a:latin typeface="Host Grotesk" panose="020B0604020202020204" charset="0"/>
              </a:rPr>
              <a:t>Ensure your wireless networks are robust and dependable.</a:t>
            </a:r>
          </a:p>
        </p:txBody>
      </p:sp>
      <p:sp>
        <p:nvSpPr>
          <p:cNvPr id="249" name="Google Shape;249;p4"/>
          <p:cNvSpPr txBox="1">
            <a:spLocks noGrp="1"/>
          </p:cNvSpPr>
          <p:nvPr>
            <p:ph type="body" idx="17"/>
          </p:nvPr>
        </p:nvSpPr>
        <p:spPr>
          <a:xfrm>
            <a:off x="6268075" y="2382220"/>
            <a:ext cx="2523206" cy="79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dirty="0">
                <a:latin typeface="Host Grotesk" panose="020B0604020202020204" charset="0"/>
              </a:rPr>
              <a:t>Reduced Costs: </a:t>
            </a:r>
          </a:p>
          <a:p>
            <a:pPr marL="0" indent="0"/>
            <a:r>
              <a:rPr lang="en-GB" b="0" dirty="0">
                <a:latin typeface="Host Grotesk" panose="020B0604020202020204" charset="0"/>
              </a:rPr>
              <a:t>Identify and resolve network issues proactively, minimising downtime and support costs.</a:t>
            </a:r>
          </a:p>
          <a:p>
            <a:pPr marL="0" lvl="0" indent="0"/>
            <a:endParaRPr dirty="0"/>
          </a:p>
        </p:txBody>
      </p:sp>
      <p:cxnSp>
        <p:nvCxnSpPr>
          <p:cNvPr id="255" name="Google Shape;255;p4"/>
          <p:cNvCxnSpPr/>
          <p:nvPr/>
        </p:nvCxnSpPr>
        <p:spPr>
          <a:xfrm>
            <a:off x="468803" y="2240054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4"/>
          <p:cNvCxnSpPr/>
          <p:nvPr/>
        </p:nvCxnSpPr>
        <p:spPr>
          <a:xfrm>
            <a:off x="3367270" y="2240054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4"/>
          <p:cNvCxnSpPr/>
          <p:nvPr/>
        </p:nvCxnSpPr>
        <p:spPr>
          <a:xfrm>
            <a:off x="6286518" y="2240054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4"/>
          <p:cNvCxnSpPr/>
          <p:nvPr/>
        </p:nvCxnSpPr>
        <p:spPr>
          <a:xfrm>
            <a:off x="9155448" y="2240054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4"/>
          <p:cNvCxnSpPr/>
          <p:nvPr/>
        </p:nvCxnSpPr>
        <p:spPr>
          <a:xfrm>
            <a:off x="467322" y="3211400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4"/>
          <p:cNvCxnSpPr/>
          <p:nvPr/>
        </p:nvCxnSpPr>
        <p:spPr>
          <a:xfrm>
            <a:off x="3380549" y="3211400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4"/>
          <p:cNvCxnSpPr/>
          <p:nvPr/>
        </p:nvCxnSpPr>
        <p:spPr>
          <a:xfrm>
            <a:off x="6299797" y="3211400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4"/>
          <p:cNvCxnSpPr/>
          <p:nvPr/>
        </p:nvCxnSpPr>
        <p:spPr>
          <a:xfrm>
            <a:off x="9168727" y="3211400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4"/>
          <p:cNvSpPr/>
          <p:nvPr/>
        </p:nvSpPr>
        <p:spPr>
          <a:xfrm>
            <a:off x="0" y="6657837"/>
            <a:ext cx="12192000" cy="2220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95;p2">
            <a:extLst>
              <a:ext uri="{FF2B5EF4-FFF2-40B4-BE49-F238E27FC236}">
                <a16:creationId xmlns:a16="http://schemas.microsoft.com/office/drawing/2014/main" id="{9EF0A13F-A87B-E840-1016-6222CE4A6AB9}"/>
              </a:ext>
            </a:extLst>
          </p:cNvPr>
          <p:cNvSpPr txBox="1">
            <a:spLocks/>
          </p:cNvSpPr>
          <p:nvPr/>
        </p:nvSpPr>
        <p:spPr>
          <a:xfrm>
            <a:off x="467322" y="3712442"/>
            <a:ext cx="4310743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marR="0" lvl="1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marR="0" lvl="2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marR="0" lvl="3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marR="0" lvl="4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SURVEY TYPE</a:t>
            </a:r>
          </a:p>
        </p:txBody>
      </p:sp>
      <p:sp>
        <p:nvSpPr>
          <p:cNvPr id="23" name="Google Shape;196;p2">
            <a:extLst>
              <a:ext uri="{FF2B5EF4-FFF2-40B4-BE49-F238E27FC236}">
                <a16:creationId xmlns:a16="http://schemas.microsoft.com/office/drawing/2014/main" id="{BDB67892-83EF-E323-587A-659C4E3D2F3F}"/>
              </a:ext>
            </a:extLst>
          </p:cNvPr>
          <p:cNvSpPr txBox="1">
            <a:spLocks/>
          </p:cNvSpPr>
          <p:nvPr/>
        </p:nvSpPr>
        <p:spPr>
          <a:xfrm>
            <a:off x="333621" y="4292743"/>
            <a:ext cx="2523206" cy="93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marR="0" lvl="1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marR="0" lvl="2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marR="0" lvl="3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marR="0" lvl="4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lvl="0" indent="0">
              <a:buNone/>
            </a:pPr>
            <a:r>
              <a:rPr lang="en-GB" b="1" dirty="0" err="1"/>
              <a:t>WiFi</a:t>
            </a:r>
            <a:r>
              <a:rPr lang="en-GB" b="1" dirty="0"/>
              <a:t> Surveys: </a:t>
            </a:r>
          </a:p>
          <a:p>
            <a:pPr marL="152400" lvl="0" indent="0">
              <a:buNone/>
            </a:pPr>
            <a:r>
              <a:rPr lang="en-GB" dirty="0"/>
              <a:t>Active, passive, and predictive surveys to optimise your </a:t>
            </a:r>
            <a:r>
              <a:rPr lang="en-GB" dirty="0" err="1"/>
              <a:t>WiFi</a:t>
            </a:r>
            <a:r>
              <a:rPr lang="en-GB" dirty="0"/>
              <a:t> network performance.</a:t>
            </a:r>
          </a:p>
          <a:p>
            <a:pPr marL="171450" indent="-171450">
              <a:lnSpc>
                <a:spcPct val="150000"/>
              </a:lnSpc>
            </a:pPr>
            <a:endParaRPr lang="en-GB" dirty="0"/>
          </a:p>
          <a:p>
            <a:pPr marL="171450" indent="-95250">
              <a:lnSpc>
                <a:spcPct val="150000"/>
              </a:lnSpc>
              <a:buFont typeface="Arial"/>
              <a:buNone/>
            </a:pPr>
            <a:endParaRPr lang="en-GB" dirty="0"/>
          </a:p>
        </p:txBody>
      </p:sp>
      <p:cxnSp>
        <p:nvCxnSpPr>
          <p:cNvPr id="25" name="Google Shape;255;p4">
            <a:extLst>
              <a:ext uri="{FF2B5EF4-FFF2-40B4-BE49-F238E27FC236}">
                <a16:creationId xmlns:a16="http://schemas.microsoft.com/office/drawing/2014/main" id="{43283A96-23E0-3D41-BD72-0846B5DDB69E}"/>
              </a:ext>
            </a:extLst>
          </p:cNvPr>
          <p:cNvCxnSpPr/>
          <p:nvPr/>
        </p:nvCxnSpPr>
        <p:spPr>
          <a:xfrm>
            <a:off x="468803" y="4254373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59;p4">
            <a:extLst>
              <a:ext uri="{FF2B5EF4-FFF2-40B4-BE49-F238E27FC236}">
                <a16:creationId xmlns:a16="http://schemas.microsoft.com/office/drawing/2014/main" id="{71C1F77D-BEE3-61D4-4DA8-9823636CA012}"/>
              </a:ext>
            </a:extLst>
          </p:cNvPr>
          <p:cNvCxnSpPr/>
          <p:nvPr/>
        </p:nvCxnSpPr>
        <p:spPr>
          <a:xfrm>
            <a:off x="467322" y="5225719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196;p2">
            <a:extLst>
              <a:ext uri="{FF2B5EF4-FFF2-40B4-BE49-F238E27FC236}">
                <a16:creationId xmlns:a16="http://schemas.microsoft.com/office/drawing/2014/main" id="{6D763CF5-A364-53C2-F931-BC6C2A6B524A}"/>
              </a:ext>
            </a:extLst>
          </p:cNvPr>
          <p:cNvSpPr txBox="1">
            <a:spLocks/>
          </p:cNvSpPr>
          <p:nvPr/>
        </p:nvSpPr>
        <p:spPr>
          <a:xfrm>
            <a:off x="3233569" y="4340026"/>
            <a:ext cx="2523206" cy="93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Host Grotesk"/>
                <a:ea typeface="Host Grotesk"/>
                <a:cs typeface="Host Grotesk"/>
                <a:sym typeface="Host Grotesk"/>
              </a:defRPr>
            </a:lvl1pPr>
            <a:lvl2pPr marL="914400" marR="0" lvl="1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2pPr>
            <a:lvl3pPr marL="1371600" marR="0" lvl="2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3pPr>
            <a:lvl4pPr marL="1828800" marR="0" lvl="3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4pPr>
            <a:lvl5pPr marL="2286000" marR="0" lvl="4" indent="-228600" algn="l" rtl="0">
              <a:lnSpc>
                <a:spcPct val="1290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indent="0">
              <a:buNone/>
            </a:pPr>
            <a:r>
              <a:rPr lang="en-GB" b="1" dirty="0"/>
              <a:t>Cellular Surveys: </a:t>
            </a:r>
          </a:p>
          <a:p>
            <a:pPr marL="152400" indent="0">
              <a:buNone/>
            </a:pPr>
            <a:r>
              <a:rPr lang="en-GB" dirty="0"/>
              <a:t>Active and passive surveys to ensure reliable cellular coverage and performance.</a:t>
            </a:r>
          </a:p>
          <a:p>
            <a:pPr marL="171450" indent="-95250">
              <a:lnSpc>
                <a:spcPct val="150000"/>
              </a:lnSpc>
              <a:buFont typeface="Arial"/>
              <a:buNone/>
            </a:pPr>
            <a:endParaRPr lang="en-GB" dirty="0"/>
          </a:p>
        </p:txBody>
      </p:sp>
      <p:cxnSp>
        <p:nvCxnSpPr>
          <p:cNvPr id="28" name="Google Shape;255;p4">
            <a:extLst>
              <a:ext uri="{FF2B5EF4-FFF2-40B4-BE49-F238E27FC236}">
                <a16:creationId xmlns:a16="http://schemas.microsoft.com/office/drawing/2014/main" id="{8CA33F67-D47C-7B04-2A69-B4875C9727B4}"/>
              </a:ext>
            </a:extLst>
          </p:cNvPr>
          <p:cNvCxnSpPr/>
          <p:nvPr/>
        </p:nvCxnSpPr>
        <p:spPr>
          <a:xfrm>
            <a:off x="3368751" y="4301656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59;p4">
            <a:extLst>
              <a:ext uri="{FF2B5EF4-FFF2-40B4-BE49-F238E27FC236}">
                <a16:creationId xmlns:a16="http://schemas.microsoft.com/office/drawing/2014/main" id="{6A6DD09A-3412-319E-6C32-4AC4597D78BF}"/>
              </a:ext>
            </a:extLst>
          </p:cNvPr>
          <p:cNvCxnSpPr/>
          <p:nvPr/>
        </p:nvCxnSpPr>
        <p:spPr>
          <a:xfrm>
            <a:off x="3367270" y="5273002"/>
            <a:ext cx="2389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"/>
          <p:cNvSpPr txBox="1">
            <a:spLocks noGrp="1"/>
          </p:cNvSpPr>
          <p:nvPr>
            <p:ph type="body" idx="1"/>
          </p:nvPr>
        </p:nvSpPr>
        <p:spPr>
          <a:xfrm>
            <a:off x="469900" y="445781"/>
            <a:ext cx="3530600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 dirty="0"/>
              <a:t>WIFI &amp; CELLULAR NETWORK ASSESSMENT SERVICE</a:t>
            </a:r>
            <a:endParaRPr dirty="0"/>
          </a:p>
        </p:txBody>
      </p:sp>
      <p:sp>
        <p:nvSpPr>
          <p:cNvPr id="299" name="Google Shape;299;p6"/>
          <p:cNvSpPr txBox="1">
            <a:spLocks noGrp="1"/>
          </p:cNvSpPr>
          <p:nvPr>
            <p:ph type="body" idx="2"/>
          </p:nvPr>
        </p:nvSpPr>
        <p:spPr>
          <a:xfrm>
            <a:off x="469899" y="997540"/>
            <a:ext cx="3695701" cy="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/>
              <a:t>WHY CYBIT?</a:t>
            </a:r>
            <a:endParaRPr/>
          </a:p>
          <a:p>
            <a:pPr marL="0" lvl="0" indent="0" algn="l" rtl="0">
              <a:lnSpc>
                <a:spcPct val="10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3"/>
          </p:nvPr>
        </p:nvSpPr>
        <p:spPr>
          <a:xfrm>
            <a:off x="4259263" y="1004501"/>
            <a:ext cx="7462838" cy="100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dirty="0"/>
              <a:t>Cybit, in partnership with Cameo, is a trusted provider of </a:t>
            </a:r>
            <a:r>
              <a:rPr lang="en-GB" dirty="0" err="1"/>
              <a:t>WiFi</a:t>
            </a:r>
            <a:r>
              <a:rPr lang="en-GB" dirty="0"/>
              <a:t> and cellular network assessment services with a proven track record of delivering results. Cybit’s long-standing experience in IT support, combined with Cameo's specialist certified engineers, vendor-agnostic approach, and commitment to providing actionable recommendations, makes us the ideal partner for optimising your wireless connectivity. We deliver:</a:t>
            </a:r>
          </a:p>
        </p:txBody>
      </p:sp>
      <p:sp>
        <p:nvSpPr>
          <p:cNvPr id="301" name="Google Shape;301;p6"/>
          <p:cNvSpPr txBox="1">
            <a:spLocks noGrp="1"/>
          </p:cNvSpPr>
          <p:nvPr>
            <p:ph type="body" idx="4"/>
          </p:nvPr>
        </p:nvSpPr>
        <p:spPr>
          <a:xfrm>
            <a:off x="839890" y="2673262"/>
            <a:ext cx="2788193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000"/>
            </a:pPr>
            <a:r>
              <a:rPr lang="en-GB" b="1" dirty="0"/>
              <a:t>30+ Years of IT Support Experience:</a:t>
            </a:r>
            <a:r>
              <a:rPr lang="en-GB" dirty="0"/>
              <a:t> </a:t>
            </a:r>
          </a:p>
          <a:p>
            <a:pPr marL="0" indent="0">
              <a:buSzPts val="1000"/>
            </a:pPr>
            <a:r>
              <a:rPr lang="en-GB" dirty="0"/>
              <a:t>Benefit from Cybit’s extensive experience in IT support.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302" name="Google Shape;302;p6"/>
          <p:cNvSpPr txBox="1">
            <a:spLocks noGrp="1"/>
          </p:cNvSpPr>
          <p:nvPr>
            <p:ph type="body" idx="5"/>
          </p:nvPr>
        </p:nvSpPr>
        <p:spPr>
          <a:xfrm>
            <a:off x="4630223" y="2673262"/>
            <a:ext cx="2803292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000"/>
            </a:pPr>
            <a:r>
              <a:rPr lang="en-GB" b="1" dirty="0"/>
              <a:t>Specialist Partner:</a:t>
            </a:r>
            <a:r>
              <a:rPr lang="en-GB" dirty="0"/>
              <a:t> </a:t>
            </a:r>
          </a:p>
          <a:p>
            <a:pPr marL="0" indent="0">
              <a:buSzPts val="1000"/>
            </a:pPr>
            <a:r>
              <a:rPr lang="en-GB" dirty="0"/>
              <a:t>Cybit partners with Cameo, who provide specialist wireless network assessment expertise.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303" name="Google Shape;303;p6"/>
          <p:cNvSpPr txBox="1">
            <a:spLocks noGrp="1"/>
          </p:cNvSpPr>
          <p:nvPr>
            <p:ph type="body" idx="6"/>
          </p:nvPr>
        </p:nvSpPr>
        <p:spPr>
          <a:xfrm>
            <a:off x="8299140" y="2673262"/>
            <a:ext cx="2803292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000"/>
            </a:pPr>
            <a:r>
              <a:rPr lang="en-GB" b="1" dirty="0"/>
              <a:t>Data-Driven Solutions:</a:t>
            </a:r>
            <a:r>
              <a:rPr lang="en-GB" dirty="0"/>
              <a:t> </a:t>
            </a:r>
          </a:p>
          <a:p>
            <a:pPr marL="0" indent="0">
              <a:buSzPts val="1000"/>
            </a:pPr>
            <a:r>
              <a:rPr lang="en-GB" dirty="0"/>
              <a:t>Accurate, insightful data to ensure your wireless networks are always optimised and high-performing.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304" name="Google Shape;304;p6"/>
          <p:cNvSpPr txBox="1">
            <a:spLocks noGrp="1"/>
          </p:cNvSpPr>
          <p:nvPr>
            <p:ph type="body" idx="7"/>
          </p:nvPr>
        </p:nvSpPr>
        <p:spPr>
          <a:xfrm>
            <a:off x="839890" y="4479202"/>
            <a:ext cx="2788193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000"/>
            </a:pPr>
            <a:r>
              <a:rPr lang="en-GB" b="1" dirty="0"/>
              <a:t>Certified Expertise:</a:t>
            </a:r>
            <a:r>
              <a:rPr lang="en-GB" dirty="0"/>
              <a:t> </a:t>
            </a:r>
          </a:p>
          <a:p>
            <a:pPr marL="0" indent="0">
              <a:buSzPts val="1000"/>
            </a:pPr>
            <a:r>
              <a:rPr lang="en-GB" dirty="0"/>
              <a:t>Highly certified network engineers, including </a:t>
            </a:r>
            <a:r>
              <a:rPr lang="en-GB" dirty="0" err="1"/>
              <a:t>Ekahau</a:t>
            </a:r>
            <a:r>
              <a:rPr lang="en-GB" dirty="0"/>
              <a:t>-certified experts and those certified up to CCNP level or equivalent.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305" name="Google Shape;305;p6"/>
          <p:cNvSpPr txBox="1">
            <a:spLocks noGrp="1"/>
          </p:cNvSpPr>
          <p:nvPr>
            <p:ph type="body" idx="8"/>
          </p:nvPr>
        </p:nvSpPr>
        <p:spPr>
          <a:xfrm>
            <a:off x="4630222" y="4479202"/>
            <a:ext cx="3005017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000"/>
            </a:pPr>
            <a:r>
              <a:rPr lang="en-GB" b="1" dirty="0"/>
              <a:t>Nationwide Coverage:</a:t>
            </a:r>
            <a:r>
              <a:rPr lang="en-GB" dirty="0"/>
              <a:t> </a:t>
            </a:r>
          </a:p>
          <a:p>
            <a:pPr marL="0" indent="0">
              <a:buSzPts val="1000"/>
            </a:pPr>
            <a:r>
              <a:rPr lang="en-GB" dirty="0"/>
              <a:t>Efficient service delivery across the UK and Ireland.</a:t>
            </a:r>
          </a:p>
          <a:p>
            <a:pPr marL="0" indent="0">
              <a:buSzPts val="1000"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306" name="Google Shape;306;p6"/>
          <p:cNvSpPr txBox="1">
            <a:spLocks noGrp="1"/>
          </p:cNvSpPr>
          <p:nvPr>
            <p:ph type="body" idx="9"/>
          </p:nvPr>
        </p:nvSpPr>
        <p:spPr>
          <a:xfrm>
            <a:off x="8299140" y="4479202"/>
            <a:ext cx="2803292" cy="83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000"/>
            </a:pPr>
            <a:r>
              <a:rPr lang="en-GB" b="1" dirty="0"/>
              <a:t>Clear Recommendations:</a:t>
            </a:r>
            <a:r>
              <a:rPr lang="en-GB" dirty="0"/>
              <a:t> </a:t>
            </a:r>
          </a:p>
          <a:p>
            <a:pPr marL="0" indent="0">
              <a:buSzPts val="1000"/>
            </a:pPr>
            <a:r>
              <a:rPr lang="en-GB" dirty="0"/>
              <a:t>Clear, actionable steps for enhanced wireless performance.</a:t>
            </a:r>
          </a:p>
          <a:p>
            <a:pPr marL="0" indent="0">
              <a:buSzPts val="1000"/>
            </a:pPr>
            <a:r>
              <a:rPr lang="en-GB" b="1" dirty="0"/>
              <a:t>End-to-End Support:</a:t>
            </a:r>
            <a:r>
              <a:rPr lang="en-GB" dirty="0"/>
              <a:t> Support from initial surveys to post-deployment validation.</a:t>
            </a:r>
          </a:p>
          <a:p>
            <a:pPr marL="0" indent="0">
              <a:buSzPts val="1000"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307" name="Google Shape;307;p6"/>
          <p:cNvSpPr/>
          <p:nvPr/>
        </p:nvSpPr>
        <p:spPr>
          <a:xfrm>
            <a:off x="0" y="6380989"/>
            <a:ext cx="12192000" cy="512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"/>
          <p:cNvSpPr/>
          <p:nvPr/>
        </p:nvSpPr>
        <p:spPr>
          <a:xfrm>
            <a:off x="0" y="6051176"/>
            <a:ext cx="2017059" cy="8424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6248079"/>
            <a:ext cx="1143747" cy="30077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"/>
          <p:cNvSpPr txBox="1"/>
          <p:nvPr/>
        </p:nvSpPr>
        <p:spPr>
          <a:xfrm>
            <a:off x="3093986" y="6463821"/>
            <a:ext cx="8663454" cy="23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864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191526"/>
                </a:solidFill>
                <a:latin typeface="Host Grotesk"/>
                <a:ea typeface="Host Grotesk"/>
                <a:cs typeface="Host Grotesk"/>
                <a:sym typeface="Host Grotesk"/>
              </a:rPr>
              <a:t>FIND OUT MORE → CONTACT HELLO@CYBIT.COM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ybit_2025">
      <a:dk1>
        <a:srgbClr val="191526"/>
      </a:dk1>
      <a:lt1>
        <a:srgbClr val="FFFFFF"/>
      </a:lt1>
      <a:dk2>
        <a:srgbClr val="191526"/>
      </a:dk2>
      <a:lt2>
        <a:srgbClr val="EAEAEA"/>
      </a:lt2>
      <a:accent1>
        <a:srgbClr val="191526"/>
      </a:accent1>
      <a:accent2>
        <a:srgbClr val="EAEAEA"/>
      </a:accent2>
      <a:accent3>
        <a:srgbClr val="A2AD9D"/>
      </a:accent3>
      <a:accent4>
        <a:srgbClr val="8993AD"/>
      </a:accent4>
      <a:accent5>
        <a:srgbClr val="CDB281"/>
      </a:accent5>
      <a:accent6>
        <a:srgbClr val="BC906B"/>
      </a:accent6>
      <a:hlink>
        <a:srgbClr val="191526"/>
      </a:hlink>
      <a:folHlink>
        <a:srgbClr val="1915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20DDA4682444A9BD0F79CDFB624F5" ma:contentTypeVersion="12" ma:contentTypeDescription="Create a new document." ma:contentTypeScope="" ma:versionID="e6707f7a74a85c5653c5883d3ba45fb1">
  <xsd:schema xmlns:xsd="http://www.w3.org/2001/XMLSchema" xmlns:xs="http://www.w3.org/2001/XMLSchema" xmlns:p="http://schemas.microsoft.com/office/2006/metadata/properties" xmlns:ns2="446bb1d1-9132-4d2a-b6a4-f56fe66fc4a9" xmlns:ns3="f3264935-fc1f-4b8e-b9fc-7170a8fb0512" targetNamespace="http://schemas.microsoft.com/office/2006/metadata/properties" ma:root="true" ma:fieldsID="1a48b1c7aad57e85e309dfe948cdebbd" ns2:_="" ns3:_="">
    <xsd:import namespace="446bb1d1-9132-4d2a-b6a4-f56fe66fc4a9"/>
    <xsd:import namespace="f3264935-fc1f-4b8e-b9fc-7170a8fb05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bb1d1-9132-4d2a-b6a4-f56fe66fc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b40926-c1b7-4584-af76-aab0515ba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64935-fc1f-4b8e-b9fc-7170a8fb05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4c7b327-490c-4ea5-b4fc-d1c5290c3ac2}" ma:internalName="TaxCatchAll" ma:showField="CatchAllData" ma:web="f3264935-fc1f-4b8e-b9fc-7170a8fb0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264935-fc1f-4b8e-b9fc-7170a8fb0512" xsi:nil="true"/>
    <lcf76f155ced4ddcb4097134ff3c332f xmlns="446bb1d1-9132-4d2a-b6a4-f56fe66fc4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822F05-8349-4EA0-8115-00C955672DA6}"/>
</file>

<file path=customXml/itemProps2.xml><?xml version="1.0" encoding="utf-8"?>
<ds:datastoreItem xmlns:ds="http://schemas.openxmlformats.org/officeDocument/2006/customXml" ds:itemID="{0BD9E944-491A-4D25-B429-FF8161A167C8}"/>
</file>

<file path=customXml/itemProps3.xml><?xml version="1.0" encoding="utf-8"?>
<ds:datastoreItem xmlns:ds="http://schemas.openxmlformats.org/officeDocument/2006/customXml" ds:itemID="{BC05E805-E6FB-41D2-A25F-FFDAEF3F8AD2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451</Words>
  <Application>Microsoft Office PowerPoint</Application>
  <PresentationFormat>Widescreen</PresentationFormat>
  <Paragraphs>40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Host Grotesk</vt:lpstr>
      <vt:lpstr>Plus Jakarta Sans</vt:lpstr>
      <vt:lpstr>Host Grotesk Light</vt:lpstr>
      <vt:lpstr>Arial</vt:lpstr>
      <vt:lpstr>Office Theme</vt:lpstr>
      <vt:lpstr>WIFI &amp; CELLULAR NETWORK ASSESSMENT SERVICE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 Wynn-Owen</dc:creator>
  <cp:lastModifiedBy>Gio Sizino</cp:lastModifiedBy>
  <cp:revision>2</cp:revision>
  <dcterms:created xsi:type="dcterms:W3CDTF">2023-09-04T15:24:21Z</dcterms:created>
  <dcterms:modified xsi:type="dcterms:W3CDTF">2025-08-01T12:09:25Z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57d93e-4a98-452f-9637-9e49cbbabcf8_Enabled">
    <vt:lpwstr>true</vt:lpwstr>
  </property>
  <property fmtid="{D5CDD505-2E9C-101B-9397-08002B2CF9AE}" pid="3" name="MSIP_Label_b757d93e-4a98-452f-9637-9e49cbbabcf8_SetDate">
    <vt:lpwstr>2025-07-29T13:29:33Z</vt:lpwstr>
  </property>
  <property fmtid="{D5CDD505-2E9C-101B-9397-08002B2CF9AE}" pid="4" name="MSIP_Label_b757d93e-4a98-452f-9637-9e49cbbabcf8_Method">
    <vt:lpwstr>Standard</vt:lpwstr>
  </property>
  <property fmtid="{D5CDD505-2E9C-101B-9397-08002B2CF9AE}" pid="5" name="MSIP_Label_b757d93e-4a98-452f-9637-9e49cbbabcf8_Name">
    <vt:lpwstr>Unclassified_</vt:lpwstr>
  </property>
  <property fmtid="{D5CDD505-2E9C-101B-9397-08002B2CF9AE}" pid="6" name="MSIP_Label_b757d93e-4a98-452f-9637-9e49cbbabcf8_SiteId">
    <vt:lpwstr>afde4782-7a2f-4c87-824f-7a386fa0c31b</vt:lpwstr>
  </property>
  <property fmtid="{D5CDD505-2E9C-101B-9397-08002B2CF9AE}" pid="7" name="MSIP_Label_b757d93e-4a98-452f-9637-9e49cbbabcf8_ActionId">
    <vt:lpwstr>0b2098c8-f0b5-4e20-8410-42f0e9cf2c8e</vt:lpwstr>
  </property>
  <property fmtid="{D5CDD505-2E9C-101B-9397-08002B2CF9AE}" pid="8" name="MSIP_Label_b757d93e-4a98-452f-9637-9e49cbbabcf8_ContentBits">
    <vt:lpwstr>0</vt:lpwstr>
  </property>
  <property fmtid="{D5CDD505-2E9C-101B-9397-08002B2CF9AE}" pid="9" name="MSIP_Label_b757d93e-4a98-452f-9637-9e49cbbabcf8_Tag">
    <vt:lpwstr>10, 3, 0, 1</vt:lpwstr>
  </property>
  <property fmtid="{D5CDD505-2E9C-101B-9397-08002B2CF9AE}" pid="10" name="ContentTypeId">
    <vt:lpwstr>0x01010003F20DDA4682444A9BD0F79CDFB624F5</vt:lpwstr>
  </property>
</Properties>
</file>