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9"/>
  </p:notesMasterIdLst>
  <p:sldIdLst>
    <p:sldId id="256" r:id="rId5"/>
    <p:sldId id="257" r:id="rId6"/>
    <p:sldId id="262" r:id="rId7"/>
    <p:sldId id="261" r:id="rId8"/>
  </p:sldIdLst>
  <p:sldSz cx="12192000" cy="6858000"/>
  <p:notesSz cx="6858000" cy="9144000"/>
  <p:embeddedFontLst>
    <p:embeddedFont>
      <p:font typeface="Host Grotesk" panose="020B0604020202020204" charset="0"/>
      <p:regular r:id="rId10"/>
      <p:bold r:id="rId11"/>
      <p:italic r:id="rId12"/>
      <p:boldItalic r:id="rId13"/>
    </p:embeddedFont>
    <p:embeddedFont>
      <p:font typeface="Host Grotesk Light" panose="020B0604020202020204" charset="0"/>
      <p:regular r:id="rId14"/>
      <p:bold r:id="rId15"/>
      <p:italic r:id="rId16"/>
      <p:boldItalic r:id="rId17"/>
    </p:embeddedFont>
    <p:embeddedFont>
      <p:font typeface="Host Grotesk SemiBold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4248">
          <p15:clr>
            <a:srgbClr val="A4A3A4"/>
          </p15:clr>
        </p15:guide>
        <p15:guide id="3" orient="horz" pos="1344">
          <p15:clr>
            <a:srgbClr val="A4A3A4"/>
          </p15:clr>
        </p15:guide>
        <p15:guide id="4" orient="horz" pos="2818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ykYhD3+F34TY4M/cW47Wt1WXg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534612-C851-012E-3B73-2FE719B2BFBD}" v="42" dt="2025-08-21T15:40:18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>
        <p:guide orient="horz" pos="2183"/>
        <p:guide pos="4248"/>
        <p:guide orient="horz" pos="1344"/>
        <p:guide orient="horz" pos="28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 Sizino" userId="S::gio.sizino@cybit.com::5bb4131d-65cd-4b02-b8e7-b9c18182aeed" providerId="AD" clId="Web-{D5534612-C851-012E-3B73-2FE719B2BFBD}"/>
    <pc:docChg chg="modSld">
      <pc:chgData name="Gio Sizino" userId="S::gio.sizino@cybit.com::5bb4131d-65cd-4b02-b8e7-b9c18182aeed" providerId="AD" clId="Web-{D5534612-C851-012E-3B73-2FE719B2BFBD}" dt="2025-08-21T15:40:18.528" v="39" actId="1076"/>
      <pc:docMkLst>
        <pc:docMk/>
      </pc:docMkLst>
      <pc:sldChg chg="modSp">
        <pc:chgData name="Gio Sizino" userId="S::gio.sizino@cybit.com::5bb4131d-65cd-4b02-b8e7-b9c18182aeed" providerId="AD" clId="Web-{D5534612-C851-012E-3B73-2FE719B2BFBD}" dt="2025-08-21T15:34:59.814" v="2" actId="1076"/>
        <pc:sldMkLst>
          <pc:docMk/>
          <pc:sldMk cId="0" sldId="256"/>
        </pc:sldMkLst>
        <pc:spChg chg="mod">
          <ac:chgData name="Gio Sizino" userId="S::gio.sizino@cybit.com::5bb4131d-65cd-4b02-b8e7-b9c18182aeed" providerId="AD" clId="Web-{D5534612-C851-012E-3B73-2FE719B2BFBD}" dt="2025-08-21T15:34:59.814" v="2" actId="1076"/>
          <ac:spMkLst>
            <pc:docMk/>
            <pc:sldMk cId="0" sldId="256"/>
            <ac:spMk id="180" creationId="{00000000-0000-0000-0000-000000000000}"/>
          </ac:spMkLst>
        </pc:spChg>
        <pc:picChg chg="mod">
          <ac:chgData name="Gio Sizino" userId="S::gio.sizino@cybit.com::5bb4131d-65cd-4b02-b8e7-b9c18182aeed" providerId="AD" clId="Web-{D5534612-C851-012E-3B73-2FE719B2BFBD}" dt="2025-08-21T15:34:30.641" v="1"/>
          <ac:picMkLst>
            <pc:docMk/>
            <pc:sldMk cId="0" sldId="256"/>
            <ac:picMk id="179" creationId="{00000000-0000-0000-0000-000000000000}"/>
          </ac:picMkLst>
        </pc:picChg>
      </pc:sldChg>
      <pc:sldChg chg="modSp">
        <pc:chgData name="Gio Sizino" userId="S::gio.sizino@cybit.com::5bb4131d-65cd-4b02-b8e7-b9c18182aeed" providerId="AD" clId="Web-{D5534612-C851-012E-3B73-2FE719B2BFBD}" dt="2025-08-21T15:38:01.898" v="5" actId="1076"/>
        <pc:sldMkLst>
          <pc:docMk/>
          <pc:sldMk cId="0" sldId="257"/>
        </pc:sldMkLst>
        <pc:spChg chg="mod">
          <ac:chgData name="Gio Sizino" userId="S::gio.sizino@cybit.com::5bb4131d-65cd-4b02-b8e7-b9c18182aeed" providerId="AD" clId="Web-{D5534612-C851-012E-3B73-2FE719B2BFBD}" dt="2025-08-21T15:38:01.898" v="5" actId="1076"/>
          <ac:spMkLst>
            <pc:docMk/>
            <pc:sldMk cId="0" sldId="257"/>
            <ac:spMk id="191" creationId="{00000000-0000-0000-0000-000000000000}"/>
          </ac:spMkLst>
        </pc:spChg>
        <pc:picChg chg="mod">
          <ac:chgData name="Gio Sizino" userId="S::gio.sizino@cybit.com::5bb4131d-65cd-4b02-b8e7-b9c18182aeed" providerId="AD" clId="Web-{D5534612-C851-012E-3B73-2FE719B2BFBD}" dt="2025-08-21T15:36:59.490" v="4"/>
          <ac:picMkLst>
            <pc:docMk/>
            <pc:sldMk cId="0" sldId="257"/>
            <ac:picMk id="190" creationId="{00000000-0000-0000-0000-000000000000}"/>
          </ac:picMkLst>
        </pc:picChg>
      </pc:sldChg>
      <pc:sldChg chg="delSp modSp">
        <pc:chgData name="Gio Sizino" userId="S::gio.sizino@cybit.com::5bb4131d-65cd-4b02-b8e7-b9c18182aeed" providerId="AD" clId="Web-{D5534612-C851-012E-3B73-2FE719B2BFBD}" dt="2025-08-21T15:40:18.528" v="39" actId="1076"/>
        <pc:sldMkLst>
          <pc:docMk/>
          <pc:sldMk cId="0" sldId="261"/>
        </pc:sldMkLst>
        <pc:spChg chg="del">
          <ac:chgData name="Gio Sizino" userId="S::gio.sizino@cybit.com::5bb4131d-65cd-4b02-b8e7-b9c18182aeed" providerId="AD" clId="Web-{D5534612-C851-012E-3B73-2FE719B2BFBD}" dt="2025-08-21T15:38:25.243" v="6"/>
          <ac:spMkLst>
            <pc:docMk/>
            <pc:sldMk cId="0" sldId="261"/>
            <ac:spMk id="2" creationId="{151C4C69-688F-548B-954B-7C9D93A5F8A0}"/>
          </ac:spMkLst>
        </pc:spChg>
        <pc:spChg chg="mod">
          <ac:chgData name="Gio Sizino" userId="S::gio.sizino@cybit.com::5bb4131d-65cd-4b02-b8e7-b9c18182aeed" providerId="AD" clId="Web-{D5534612-C851-012E-3B73-2FE719B2BFBD}" dt="2025-08-21T15:40:18.528" v="39" actId="1076"/>
          <ac:spMkLst>
            <pc:docMk/>
            <pc:sldMk cId="0" sldId="261"/>
            <ac:spMk id="30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ost Grotesk"/>
              <a:ea typeface="Host Grotesk"/>
              <a:cs typeface="Host Grotesk"/>
              <a:sym typeface="Host Grotes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936550" y="1232781"/>
            <a:ext cx="3842982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ost Grotesk Light"/>
              <a:buNone/>
              <a:defRPr sz="28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900" y="6039184"/>
            <a:ext cx="1422400" cy="374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>
          <p15:clr>
            <a:srgbClr val="FBAE40"/>
          </p15:clr>
        </p15:guide>
        <p15:guide id="4" pos="30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ur subtitle and image">
  <p:cSld name="1_Four subtitle and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body" idx="1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469900" y="428717"/>
            <a:ext cx="5116174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>
            <a:spLocks noGrp="1"/>
          </p:cNvSpPr>
          <p:nvPr>
            <p:ph type="pic" idx="3"/>
          </p:nvPr>
        </p:nvSpPr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1" name="Google Shape;21;p9"/>
          <p:cNvSpPr txBox="1">
            <a:spLocks noGrp="1"/>
          </p:cNvSpPr>
          <p:nvPr>
            <p:ph type="body" idx="4"/>
          </p:nvPr>
        </p:nvSpPr>
        <p:spPr>
          <a:xfrm>
            <a:off x="479425" y="1435828"/>
            <a:ext cx="5909945" cy="462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5"/>
          </p:nvPr>
        </p:nvSpPr>
        <p:spPr>
          <a:xfrm>
            <a:off x="7281737" y="3371970"/>
            <a:ext cx="4310743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6"/>
          </p:nvPr>
        </p:nvSpPr>
        <p:spPr>
          <a:xfrm>
            <a:off x="7291263" y="3967048"/>
            <a:ext cx="4421312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Four subtitle and image">
  <p:cSld name="12_Four subtitle and imag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3392652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3394369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5"/>
          </p:nvPr>
        </p:nvSpPr>
        <p:spPr>
          <a:xfrm>
            <a:off x="495281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6"/>
          </p:nvPr>
        </p:nvSpPr>
        <p:spPr>
          <a:xfrm>
            <a:off x="492705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7"/>
          </p:nvPr>
        </p:nvSpPr>
        <p:spPr>
          <a:xfrm>
            <a:off x="3392652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8"/>
          </p:nvPr>
        </p:nvSpPr>
        <p:spPr>
          <a:xfrm>
            <a:off x="492705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9"/>
          </p:nvPr>
        </p:nvSpPr>
        <p:spPr>
          <a:xfrm>
            <a:off x="492705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3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4"/>
          </p:nvPr>
        </p:nvSpPr>
        <p:spPr>
          <a:xfrm>
            <a:off x="3392652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5"/>
          </p:nvPr>
        </p:nvSpPr>
        <p:spPr>
          <a:xfrm>
            <a:off x="9192545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6"/>
          </p:nvPr>
        </p:nvSpPr>
        <p:spPr>
          <a:xfrm>
            <a:off x="9192545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7"/>
          </p:nvPr>
        </p:nvSpPr>
        <p:spPr>
          <a:xfrm>
            <a:off x="6293457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8"/>
          </p:nvPr>
        </p:nvSpPr>
        <p:spPr>
          <a:xfrm>
            <a:off x="6292599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9"/>
          </p:nvPr>
        </p:nvSpPr>
        <p:spPr>
          <a:xfrm>
            <a:off x="9192545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0"/>
          </p:nvPr>
        </p:nvSpPr>
        <p:spPr>
          <a:xfrm>
            <a:off x="6292599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1"/>
          </p:nvPr>
        </p:nvSpPr>
        <p:spPr>
          <a:xfrm>
            <a:off x="6292599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22"/>
          </p:nvPr>
        </p:nvSpPr>
        <p:spPr>
          <a:xfrm>
            <a:off x="9192545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Four subtitle and image">
  <p:cSld name="6_Four subtitle and image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3"/>
          </p:nvPr>
        </p:nvSpPr>
        <p:spPr>
          <a:xfrm>
            <a:off x="4260055" y="987211"/>
            <a:ext cx="6001539" cy="12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9426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3"/>
          <p:cNvCxnSpPr/>
          <p:nvPr/>
        </p:nvCxnSpPr>
        <p:spPr>
          <a:xfrm>
            <a:off x="4254659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13"/>
          <p:cNvCxnSpPr/>
          <p:nvPr/>
        </p:nvCxnSpPr>
        <p:spPr>
          <a:xfrm>
            <a:off x="7930970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" name="Google Shape;83;p13"/>
          <p:cNvCxnSpPr/>
          <p:nvPr/>
        </p:nvCxnSpPr>
        <p:spPr>
          <a:xfrm>
            <a:off x="4254659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" name="Google Shape;84;p13"/>
          <p:cNvCxnSpPr/>
          <p:nvPr/>
        </p:nvCxnSpPr>
        <p:spPr>
          <a:xfrm>
            <a:off x="7930970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8"/>
          </p:nvPr>
        </p:nvSpPr>
        <p:spPr>
          <a:xfrm>
            <a:off x="4630223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6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>
            <a:spLocks noGrp="1"/>
          </p:cNvSpPr>
          <p:nvPr>
            <p:ph type="body" idx="9"/>
          </p:nvPr>
        </p:nvSpPr>
        <p:spPr>
          <a:xfrm>
            <a:off x="8299140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our subtitle and image">
  <p:cSld name="7_Four subtitle and imag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3"/>
          </p:nvPr>
        </p:nvSpPr>
        <p:spPr>
          <a:xfrm>
            <a:off x="1022039" y="14540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4"/>
          </p:nvPr>
        </p:nvSpPr>
        <p:spPr>
          <a:xfrm>
            <a:off x="1022039" y="21970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5"/>
          </p:nvPr>
        </p:nvSpPr>
        <p:spPr>
          <a:xfrm>
            <a:off x="1022039" y="29399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6"/>
          </p:nvPr>
        </p:nvSpPr>
        <p:spPr>
          <a:xfrm>
            <a:off x="1022039" y="36829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7"/>
          </p:nvPr>
        </p:nvSpPr>
        <p:spPr>
          <a:xfrm>
            <a:off x="1022039" y="44258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8"/>
          </p:nvPr>
        </p:nvSpPr>
        <p:spPr>
          <a:xfrm>
            <a:off x="1022039" y="59117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9"/>
          </p:nvPr>
        </p:nvSpPr>
        <p:spPr>
          <a:xfrm>
            <a:off x="1022039" y="51688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>
            <a:spLocks noGrp="1"/>
          </p:cNvSpPr>
          <p:nvPr>
            <p:ph type="pic" idx="13"/>
          </p:nvPr>
        </p:nvSpPr>
        <p:spPr>
          <a:xfrm>
            <a:off x="6449534" y="0"/>
            <a:ext cx="57424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09" name="Google Shape;109;p14"/>
          <p:cNvSpPr txBox="1">
            <a:spLocks noGrp="1"/>
          </p:cNvSpPr>
          <p:nvPr>
            <p:ph type="body" idx="14"/>
          </p:nvPr>
        </p:nvSpPr>
        <p:spPr>
          <a:xfrm>
            <a:off x="6871886" y="3371970"/>
            <a:ext cx="416421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5"/>
          </p:nvPr>
        </p:nvSpPr>
        <p:spPr>
          <a:xfrm>
            <a:off x="6881411" y="3967048"/>
            <a:ext cx="4831164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Four subtitle and image">
  <p:cSld name="9_Four subtitle and imag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3"/>
          </p:nvPr>
        </p:nvSpPr>
        <p:spPr>
          <a:xfrm>
            <a:off x="479426" y="1454064"/>
            <a:ext cx="3671888" cy="292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>
                <a:solidFill>
                  <a:schemeClr val="dk2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4"/>
          </p:nvPr>
        </p:nvSpPr>
        <p:spPr>
          <a:xfrm>
            <a:off x="8767673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4259264" y="0"/>
            <a:ext cx="7932736" cy="6858301"/>
          </a:xfrm>
          <a:prstGeom prst="rect">
            <a:avLst/>
          </a:prstGeom>
          <a:solidFill>
            <a:schemeClr val="accent4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5"/>
          </p:nvPr>
        </p:nvSpPr>
        <p:spPr>
          <a:xfrm>
            <a:off x="8767673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6"/>
          </p:nvPr>
        </p:nvSpPr>
        <p:spPr>
          <a:xfrm>
            <a:off x="5171346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7"/>
          </p:nvPr>
        </p:nvSpPr>
        <p:spPr>
          <a:xfrm>
            <a:off x="5168770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8"/>
          </p:nvPr>
        </p:nvSpPr>
        <p:spPr>
          <a:xfrm>
            <a:off x="8767673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9"/>
          </p:nvPr>
        </p:nvSpPr>
        <p:spPr>
          <a:xfrm>
            <a:off x="5168770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3"/>
          </p:nvPr>
        </p:nvSpPr>
        <p:spPr>
          <a:xfrm>
            <a:off x="5168770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Four subtitle and image">
  <p:cSld name="10_Four subtitle and image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xfrm>
            <a:off x="39576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3"/>
          </p:nvPr>
        </p:nvSpPr>
        <p:spPr>
          <a:xfrm>
            <a:off x="3957604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4"/>
          </p:nvPr>
        </p:nvSpPr>
        <p:spPr>
          <a:xfrm>
            <a:off x="495280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5"/>
          </p:nvPr>
        </p:nvSpPr>
        <p:spPr>
          <a:xfrm>
            <a:off x="4927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6"/>
          </p:nvPr>
        </p:nvSpPr>
        <p:spPr>
          <a:xfrm>
            <a:off x="39576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7"/>
          </p:nvPr>
        </p:nvSpPr>
        <p:spPr>
          <a:xfrm>
            <a:off x="4927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8"/>
          </p:nvPr>
        </p:nvSpPr>
        <p:spPr>
          <a:xfrm>
            <a:off x="492704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9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Four subtitle and image">
  <p:cSld name="11_Four subtitle and imag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3"/>
          </p:nvPr>
        </p:nvSpPr>
        <p:spPr>
          <a:xfrm>
            <a:off x="499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4"/>
          </p:nvPr>
        </p:nvSpPr>
        <p:spPr>
          <a:xfrm>
            <a:off x="479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8" name="Google Shape;138;p17"/>
          <p:cNvGrpSpPr/>
          <p:nvPr/>
        </p:nvGrpSpPr>
        <p:grpSpPr>
          <a:xfrm rot="10800000">
            <a:off x="481977" y="3246083"/>
            <a:ext cx="9116760" cy="444562"/>
            <a:chOff x="797560" y="3642235"/>
            <a:chExt cx="9116760" cy="699404"/>
          </a:xfrm>
        </p:grpSpPr>
        <p:cxnSp>
          <p:nvCxnSpPr>
            <p:cNvPr id="139" name="Google Shape;139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17"/>
            <p:cNvCxnSpPr/>
            <p:nvPr/>
          </p:nvCxnSpPr>
          <p:spPr>
            <a:xfrm rot="10800000">
              <a:off x="79756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17"/>
            <p:cNvCxnSpPr/>
            <p:nvPr/>
          </p:nvCxnSpPr>
          <p:spPr>
            <a:xfrm rot="10800000">
              <a:off x="53432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7"/>
            <p:cNvCxnSpPr/>
            <p:nvPr/>
          </p:nvCxnSpPr>
          <p:spPr>
            <a:xfrm rot="10800000">
              <a:off x="76287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44" name="Google Shape;144;p17"/>
          <p:cNvCxnSpPr/>
          <p:nvPr/>
        </p:nvCxnSpPr>
        <p:spPr>
          <a:xfrm>
            <a:off x="0" y="392125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17"/>
          <p:cNvSpPr/>
          <p:nvPr/>
        </p:nvSpPr>
        <p:spPr>
          <a:xfrm>
            <a:off x="499197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01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1636190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02</a:t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277318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03</a:t>
            </a: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3910176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04</a:t>
            </a:r>
            <a:endParaRPr/>
          </a:p>
        </p:txBody>
      </p:sp>
      <p:sp>
        <p:nvSpPr>
          <p:cNvPr id="149" name="Google Shape;149;p17"/>
          <p:cNvSpPr/>
          <p:nvPr/>
        </p:nvSpPr>
        <p:spPr>
          <a:xfrm>
            <a:off x="5047169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05</a:t>
            </a:r>
            <a:endParaRPr/>
          </a:p>
        </p:txBody>
      </p:sp>
      <p:sp>
        <p:nvSpPr>
          <p:cNvPr id="150" name="Google Shape;150;p17"/>
          <p:cNvSpPr/>
          <p:nvPr/>
        </p:nvSpPr>
        <p:spPr>
          <a:xfrm>
            <a:off x="6184162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06</a:t>
            </a:r>
            <a:endParaRPr/>
          </a:p>
        </p:txBody>
      </p:sp>
      <p:sp>
        <p:nvSpPr>
          <p:cNvPr id="151" name="Google Shape;151;p17"/>
          <p:cNvSpPr/>
          <p:nvPr/>
        </p:nvSpPr>
        <p:spPr>
          <a:xfrm>
            <a:off x="7321155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07</a:t>
            </a:r>
            <a:endParaRPr/>
          </a:p>
        </p:txBody>
      </p:sp>
      <p:sp>
        <p:nvSpPr>
          <p:cNvPr id="152" name="Google Shape;152;p17"/>
          <p:cNvSpPr/>
          <p:nvPr/>
        </p:nvSpPr>
        <p:spPr>
          <a:xfrm>
            <a:off x="8458148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08</a:t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959514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09</a:t>
            </a:r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5"/>
          </p:nvPr>
        </p:nvSpPr>
        <p:spPr>
          <a:xfrm>
            <a:off x="28105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6"/>
          </p:nvPr>
        </p:nvSpPr>
        <p:spPr>
          <a:xfrm>
            <a:off x="27908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7"/>
          </p:nvPr>
        </p:nvSpPr>
        <p:spPr>
          <a:xfrm>
            <a:off x="5071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body" idx="8"/>
          </p:nvPr>
        </p:nvSpPr>
        <p:spPr>
          <a:xfrm>
            <a:off x="5051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body" idx="9"/>
          </p:nvPr>
        </p:nvSpPr>
        <p:spPr>
          <a:xfrm>
            <a:off x="7395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3"/>
          </p:nvPr>
        </p:nvSpPr>
        <p:spPr>
          <a:xfrm>
            <a:off x="7375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14"/>
          </p:nvPr>
        </p:nvSpPr>
        <p:spPr>
          <a:xfrm>
            <a:off x="9681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15"/>
          </p:nvPr>
        </p:nvSpPr>
        <p:spPr>
          <a:xfrm>
            <a:off x="9661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16"/>
          </p:nvPr>
        </p:nvSpPr>
        <p:spPr>
          <a:xfrm>
            <a:off x="1636751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body" idx="17"/>
          </p:nvPr>
        </p:nvSpPr>
        <p:spPr>
          <a:xfrm>
            <a:off x="1618421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8"/>
          </p:nvPr>
        </p:nvSpPr>
        <p:spPr>
          <a:xfrm>
            <a:off x="3934820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body" idx="19"/>
          </p:nvPr>
        </p:nvSpPr>
        <p:spPr>
          <a:xfrm>
            <a:off x="3916490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body" idx="20"/>
          </p:nvPr>
        </p:nvSpPr>
        <p:spPr>
          <a:xfrm>
            <a:off x="6196643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body" idx="21"/>
          </p:nvPr>
        </p:nvSpPr>
        <p:spPr>
          <a:xfrm>
            <a:off x="6178313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body" idx="22"/>
          </p:nvPr>
        </p:nvSpPr>
        <p:spPr>
          <a:xfrm>
            <a:off x="8458148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23"/>
          </p:nvPr>
        </p:nvSpPr>
        <p:spPr>
          <a:xfrm>
            <a:off x="8439818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70" name="Google Shape;170;p17"/>
          <p:cNvGrpSpPr/>
          <p:nvPr/>
        </p:nvGrpSpPr>
        <p:grpSpPr>
          <a:xfrm rot="10800000">
            <a:off x="1636190" y="4211283"/>
            <a:ext cx="6831220" cy="444562"/>
            <a:chOff x="3083100" y="3642235"/>
            <a:chExt cx="6831220" cy="699404"/>
          </a:xfrm>
        </p:grpSpPr>
        <p:cxnSp>
          <p:nvCxnSpPr>
            <p:cNvPr id="171" name="Google Shape;171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2" name="Google Shape;172;p17"/>
            <p:cNvCxnSpPr/>
            <p:nvPr/>
          </p:nvCxnSpPr>
          <p:spPr>
            <a:xfrm rot="10800000">
              <a:off x="53686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3" name="Google Shape;173;p17"/>
            <p:cNvCxnSpPr/>
            <p:nvPr/>
          </p:nvCxnSpPr>
          <p:spPr>
            <a:xfrm rot="10800000">
              <a:off x="76414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479425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ost Grotesk Light"/>
              <a:buNone/>
              <a:defRPr sz="4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479425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" descr="A person and person sitting at a table&#10;&#10;AI-generated content may b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3125" r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"/>
          <p:cNvSpPr/>
          <p:nvPr/>
        </p:nvSpPr>
        <p:spPr>
          <a:xfrm>
            <a:off x="0" y="0"/>
            <a:ext cx="12193586" cy="6858301"/>
          </a:xfrm>
          <a:prstGeom prst="rect">
            <a:avLst/>
          </a:prstGeom>
          <a:gradFill>
            <a:gsLst>
              <a:gs pos="0">
                <a:srgbClr val="000000">
                  <a:alpha val="92549"/>
                </a:srgbClr>
              </a:gs>
              <a:gs pos="100000">
                <a:srgbClr val="000000">
                  <a:alpha val="784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 txBox="1">
            <a:spLocks noGrp="1"/>
          </p:cNvSpPr>
          <p:nvPr>
            <p:ph type="title"/>
          </p:nvPr>
        </p:nvSpPr>
        <p:spPr>
          <a:xfrm>
            <a:off x="772720" y="1232771"/>
            <a:ext cx="3940250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VIRTUAL INFRASTRUCTURE OPTIMISATION ASSESSMENT</a:t>
            </a:r>
            <a:endParaRPr b="0" dirty="0"/>
          </a:p>
        </p:txBody>
      </p:sp>
      <p:sp>
        <p:nvSpPr>
          <p:cNvPr id="182" name="Google Shape;182;p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GB" dirty="0"/>
              <a:t>DATASHEET</a:t>
            </a:r>
            <a:endParaRPr dirty="0"/>
          </a:p>
        </p:txBody>
      </p:sp>
      <p:pic>
        <p:nvPicPr>
          <p:cNvPr id="183" name="Google Shape;1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5" y="1202728"/>
            <a:ext cx="133127" cy="193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900" y="6039443"/>
            <a:ext cx="1422400" cy="37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46407" y="1250389"/>
            <a:ext cx="133127" cy="193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" descr="A group of tall buildings&#10;&#10;AI-generated content may be incorrect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23688" r="23688"/>
          <a:stretch/>
        </p:blipFill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191" name="Google Shape;191;p2"/>
          <p:cNvSpPr/>
          <p:nvPr/>
        </p:nvSpPr>
        <p:spPr>
          <a:xfrm>
            <a:off x="6789393" y="0"/>
            <a:ext cx="5413373" cy="6858301"/>
          </a:xfrm>
          <a:prstGeom prst="rect">
            <a:avLst/>
          </a:prstGeom>
          <a:gradFill>
            <a:gsLst>
              <a:gs pos="0">
                <a:srgbClr val="000000">
                  <a:alpha val="784"/>
                </a:srgbClr>
              </a:gs>
              <a:gs pos="100000">
                <a:srgbClr val="000000">
                  <a:alpha val="92549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2"/>
          </p:nvPr>
        </p:nvSpPr>
        <p:spPr>
          <a:xfrm>
            <a:off x="469899" y="428625"/>
            <a:ext cx="3681413" cy="23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</a:pPr>
            <a:r>
              <a:rPr lang="en-GB" dirty="0"/>
              <a:t>VIRTUAL INFRASTRUCTURE OPTIMISATION ASSESSMENT</a:t>
            </a:r>
            <a:endParaRPr dirty="0"/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4"/>
          </p:nvPr>
        </p:nvSpPr>
        <p:spPr>
          <a:xfrm>
            <a:off x="469899" y="1115218"/>
            <a:ext cx="5413373" cy="531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sz="1400" b="1" dirty="0">
                <a:latin typeface="Host Grotesk" panose="020B0604020202020204" charset="0"/>
              </a:rPr>
              <a:t>Maximise Your Virtual Investment</a:t>
            </a:r>
            <a:endParaRPr lang="en-GB" sz="1400" dirty="0">
              <a:latin typeface="Host Grotesk" panose="020B0604020202020204" charset="0"/>
            </a:endParaRP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Is your virtual infrastructure delivering the performance and efficiency your business demands? </a:t>
            </a: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Are you concerned about rising management costs, resource utilisation, and future capacity needs? </a:t>
            </a: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Our Virtual Infrastructure Optimisation Assessment provides a comprehensive analysis of your on-premise virtual environment, delivering actionable recommendations to improve performance, reduce costs, and optimise your virtual infrastructure.</a:t>
            </a:r>
          </a:p>
          <a:p>
            <a:pPr marL="0" indent="0"/>
            <a:r>
              <a:rPr lang="en-GB" sz="1400" b="1" dirty="0">
                <a:latin typeface="Host Grotesk" panose="020B0604020202020204" charset="0"/>
              </a:rPr>
              <a:t>Service Description</a:t>
            </a:r>
            <a:endParaRPr lang="en-GB" sz="1400" dirty="0">
              <a:latin typeface="Host Grotesk" panose="020B0604020202020204" charset="0"/>
            </a:endParaRP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The Virtual Infrastructure Optimisation Assessment is a comprehensive service designed to help organisations optimise their on-premise virtual environments. </a:t>
            </a: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Our experts analyse your virtual infrastructure, identify performance bottlenecks, inefficiencies, and potential cost savings, and provide actionable recommendations for improvement. </a:t>
            </a: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This service empowers IT leaders to maximise the return on their virtualisation investment, improve application performance, and reduce operational costs.</a:t>
            </a:r>
          </a:p>
          <a:p>
            <a:pPr marL="0" indent="0"/>
            <a:endParaRPr lang="en-GB" dirty="0"/>
          </a:p>
        </p:txBody>
      </p:sp>
      <p:sp>
        <p:nvSpPr>
          <p:cNvPr id="197" name="Google Shape;197;p2"/>
          <p:cNvSpPr txBox="1"/>
          <p:nvPr/>
        </p:nvSpPr>
        <p:spPr>
          <a:xfrm>
            <a:off x="7690186" y="1946638"/>
            <a:ext cx="1746940" cy="91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Host Grotesk Light"/>
              <a:ea typeface="Host Grotesk Light"/>
              <a:cs typeface="Host Grotesk Light"/>
              <a:sym typeface="Host Grotesk Light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0" y="6766633"/>
            <a:ext cx="12192000" cy="12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95;p2">
            <a:extLst>
              <a:ext uri="{FF2B5EF4-FFF2-40B4-BE49-F238E27FC236}">
                <a16:creationId xmlns:a16="http://schemas.microsoft.com/office/drawing/2014/main" id="{8BF970F5-9A3A-69B8-4275-51937F62227B}"/>
              </a:ext>
            </a:extLst>
          </p:cNvPr>
          <p:cNvSpPr txBox="1">
            <a:spLocks/>
          </p:cNvSpPr>
          <p:nvPr/>
        </p:nvSpPr>
        <p:spPr>
          <a:xfrm>
            <a:off x="7281737" y="3371970"/>
            <a:ext cx="4310743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marR="0" lvl="2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marR="0" lvl="3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marR="0" lvl="4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/>
              <a:t>KEY DELIVERABLES</a:t>
            </a: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985DDC33-A6B4-A509-3C60-AEF7A97C23FE}"/>
              </a:ext>
            </a:extLst>
          </p:cNvPr>
          <p:cNvSpPr txBox="1">
            <a:spLocks/>
          </p:cNvSpPr>
          <p:nvPr/>
        </p:nvSpPr>
        <p:spPr>
          <a:xfrm>
            <a:off x="7035872" y="3964604"/>
            <a:ext cx="4556608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marR="0" lvl="2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marR="0" lvl="3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marR="0" lvl="4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fontAlgn="base">
              <a:lnSpc>
                <a:spcPct val="150000"/>
              </a:lnSpc>
            </a:pPr>
            <a:r>
              <a:rPr lang="en-GB" b="1" dirty="0"/>
              <a:t>Assessment Report</a:t>
            </a:r>
            <a:r>
              <a:rPr lang="en-GB" dirty="0"/>
              <a:t>: A comprehensive document.</a:t>
            </a:r>
          </a:p>
          <a:p>
            <a:pPr marL="152400" lvl="0" indent="0" fontAlgn="base">
              <a:lnSpc>
                <a:spcPct val="150000"/>
              </a:lnSpc>
              <a:buNone/>
            </a:pPr>
            <a:endParaRPr lang="en-GB" dirty="0"/>
          </a:p>
          <a:p>
            <a:pPr lvl="0" fontAlgn="base">
              <a:lnSpc>
                <a:spcPct val="150000"/>
              </a:lnSpc>
            </a:pPr>
            <a:r>
              <a:rPr lang="en-GB" b="1" dirty="0"/>
              <a:t>Presentation: </a:t>
            </a:r>
            <a:r>
              <a:rPr lang="en-GB" dirty="0"/>
              <a:t>A summary of key findings, recommendations, and next steps.</a:t>
            </a:r>
          </a:p>
          <a:p>
            <a:pPr marL="152400" lvl="0" indent="0" fontAlgn="base">
              <a:lnSpc>
                <a:spcPct val="150000"/>
              </a:lnSpc>
              <a:buNone/>
            </a:pPr>
            <a:endParaRPr lang="en-GB" dirty="0"/>
          </a:p>
          <a:p>
            <a:pPr lvl="0" fontAlgn="base">
              <a:lnSpc>
                <a:spcPct val="150000"/>
              </a:lnSpc>
            </a:pPr>
            <a:r>
              <a:rPr lang="en-GB" b="1" dirty="0"/>
              <a:t>Optimisation Plan: </a:t>
            </a:r>
            <a:r>
              <a:rPr lang="en-GB" dirty="0"/>
              <a:t>A detailed plan outlining the steps required to optimise your virtual environment.</a:t>
            </a:r>
          </a:p>
        </p:txBody>
      </p:sp>
      <p:cxnSp>
        <p:nvCxnSpPr>
          <p:cNvPr id="4" name="Google Shape;198;p2">
            <a:extLst>
              <a:ext uri="{FF2B5EF4-FFF2-40B4-BE49-F238E27FC236}">
                <a16:creationId xmlns:a16="http://schemas.microsoft.com/office/drawing/2014/main" id="{009561EC-A58A-DB2E-3C5D-904169C9CD46}"/>
              </a:ext>
            </a:extLst>
          </p:cNvPr>
          <p:cNvCxnSpPr/>
          <p:nvPr/>
        </p:nvCxnSpPr>
        <p:spPr>
          <a:xfrm>
            <a:off x="7281737" y="3739846"/>
            <a:ext cx="362756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3585" cy="6858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1"/>
          </p:nvPr>
        </p:nvSpPr>
        <p:spPr>
          <a:xfrm>
            <a:off x="509229" y="311776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Clr>
                <a:schemeClr val="dk2"/>
              </a:buClr>
              <a:buSzPts val="1000"/>
            </a:pPr>
            <a:r>
              <a:rPr lang="en-GB" dirty="0"/>
              <a:t>VIRTUAL INFRASTRUCTURE OPTIMISATION ASSESSMENT</a:t>
            </a:r>
            <a:endParaRPr dirty="0"/>
          </a:p>
        </p:txBody>
      </p:sp>
      <p:sp>
        <p:nvSpPr>
          <p:cNvPr id="238" name="Google Shape;238;p4"/>
          <p:cNvSpPr txBox="1">
            <a:spLocks noGrp="1"/>
          </p:cNvSpPr>
          <p:nvPr>
            <p:ph type="body" idx="3"/>
          </p:nvPr>
        </p:nvSpPr>
        <p:spPr>
          <a:xfrm>
            <a:off x="3431122" y="3288735"/>
            <a:ext cx="2523206" cy="119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Risk Mitigation and Stability: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evaluate the stability, availability, and security of your virtual environment, and provide recommendations to mitigate potential risks.</a:t>
            </a:r>
          </a:p>
          <a:p>
            <a:pPr marL="0" lvl="0" indent="0"/>
            <a:endParaRPr dirty="0"/>
          </a:p>
        </p:txBody>
      </p:sp>
      <p:sp>
        <p:nvSpPr>
          <p:cNvPr id="239" name="Google Shape;239;p4"/>
          <p:cNvSpPr txBox="1">
            <a:spLocks noGrp="1"/>
          </p:cNvSpPr>
          <p:nvPr>
            <p:ph type="body" idx="4"/>
          </p:nvPr>
        </p:nvSpPr>
        <p:spPr>
          <a:xfrm>
            <a:off x="3431122" y="1531363"/>
            <a:ext cx="2523206" cy="153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Performance and Resource Optimisation: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identify and resolve performance bottlenecks, analyse resource utilisation, and provide recommendations for tuning and optimisation to improve efficiency and reduce waste.</a:t>
            </a:r>
          </a:p>
          <a:p>
            <a:pPr marL="0" lvl="0" indent="0"/>
            <a:endParaRPr b="0" dirty="0"/>
          </a:p>
        </p:txBody>
      </p:sp>
      <p:sp>
        <p:nvSpPr>
          <p:cNvPr id="240" name="Google Shape;240;p4"/>
          <p:cNvSpPr txBox="1">
            <a:spLocks noGrp="1"/>
          </p:cNvSpPr>
          <p:nvPr>
            <p:ph type="body" idx="5"/>
          </p:nvPr>
        </p:nvSpPr>
        <p:spPr>
          <a:xfrm>
            <a:off x="532033" y="1531363"/>
            <a:ext cx="2604457" cy="161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Comprehensive Virtual Environment Analysis: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evaluate all aspects of your virtual environment, including hosts, storage, networking, and virtual machines, to provide a complete understanding of its current state.</a:t>
            </a:r>
          </a:p>
          <a:p>
            <a:pPr marL="0" lvl="0" indent="0"/>
            <a:endParaRPr dirty="0"/>
          </a:p>
        </p:txBody>
      </p:sp>
      <p:sp>
        <p:nvSpPr>
          <p:cNvPr id="241" name="Google Shape;241;p4"/>
          <p:cNvSpPr txBox="1">
            <a:spLocks noGrp="1"/>
          </p:cNvSpPr>
          <p:nvPr>
            <p:ph type="body" idx="6"/>
          </p:nvPr>
        </p:nvSpPr>
        <p:spPr>
          <a:xfrm>
            <a:off x="531175" y="3290085"/>
            <a:ext cx="2523206" cy="1274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Capacity Planning and Scalability: </a:t>
            </a:r>
            <a:r>
              <a:rPr lang="en-GB" b="0" dirty="0">
                <a:latin typeface="Host Grotesk" panose="020B0604020202020204" charset="0"/>
              </a:rPr>
              <a:t>We provide insights into your current capacity and future needs, enabling you to effectively plan for growth and ensure your infrastructure can scale to meet evolving business demands.</a:t>
            </a:r>
          </a:p>
          <a:p>
            <a:pPr marL="0" lvl="0" indent="0"/>
            <a:endParaRPr dirty="0"/>
          </a:p>
        </p:txBody>
      </p:sp>
      <p:sp>
        <p:nvSpPr>
          <p:cNvPr id="245" name="Google Shape;245;p4"/>
          <p:cNvSpPr txBox="1">
            <a:spLocks noGrp="1"/>
          </p:cNvSpPr>
          <p:nvPr>
            <p:ph type="body" idx="13"/>
          </p:nvPr>
        </p:nvSpPr>
        <p:spPr>
          <a:xfrm>
            <a:off x="532034" y="863535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 dirty="0"/>
              <a:t>KEY BENEFITS</a:t>
            </a:r>
            <a:endParaRPr dirty="0"/>
          </a:p>
        </p:txBody>
      </p:sp>
      <p:sp>
        <p:nvSpPr>
          <p:cNvPr id="248" name="Google Shape;248;p4"/>
          <p:cNvSpPr txBox="1">
            <a:spLocks noGrp="1"/>
          </p:cNvSpPr>
          <p:nvPr>
            <p:ph type="body" idx="16"/>
          </p:nvPr>
        </p:nvSpPr>
        <p:spPr>
          <a:xfrm>
            <a:off x="9229298" y="1531363"/>
            <a:ext cx="2523206" cy="138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Capacity Planning and Scalability: </a:t>
            </a:r>
            <a:r>
              <a:rPr lang="en-GB" b="0" dirty="0">
                <a:latin typeface="Host Grotesk" panose="020B0604020202020204" charset="0"/>
              </a:rPr>
              <a:t>We provide insights into your current capacity and future needs, enabling you to effectively plan for growth and ensure your infrastructure can scale to meet evolving business demands.</a:t>
            </a:r>
          </a:p>
          <a:p>
            <a:pPr marL="0" lvl="0" indent="0"/>
            <a:endParaRPr lang="en-GB" dirty="0">
              <a:latin typeface="Host Grotesk"/>
            </a:endParaRPr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7"/>
          </p:nvPr>
        </p:nvSpPr>
        <p:spPr>
          <a:xfrm>
            <a:off x="6330210" y="1531364"/>
            <a:ext cx="2523206" cy="124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Cost Efficiency: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Our assessment identifies opportunities to reduce hardware, software, and operational costs, helping you to maximise your virtualisation investment.</a:t>
            </a:r>
          </a:p>
          <a:p>
            <a:pPr marL="0" lvl="0" indent="0"/>
            <a:endParaRPr dirty="0"/>
          </a:p>
        </p:txBody>
      </p:sp>
      <p:cxnSp>
        <p:nvCxnSpPr>
          <p:cNvPr id="255" name="Google Shape;255;p4"/>
          <p:cNvCxnSpPr/>
          <p:nvPr/>
        </p:nvCxnSpPr>
        <p:spPr>
          <a:xfrm>
            <a:off x="530938" y="138919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4"/>
          <p:cNvCxnSpPr/>
          <p:nvPr/>
        </p:nvCxnSpPr>
        <p:spPr>
          <a:xfrm>
            <a:off x="3429405" y="138919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4"/>
          <p:cNvCxnSpPr/>
          <p:nvPr/>
        </p:nvCxnSpPr>
        <p:spPr>
          <a:xfrm>
            <a:off x="6348653" y="138919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4"/>
          <p:cNvCxnSpPr/>
          <p:nvPr/>
        </p:nvCxnSpPr>
        <p:spPr>
          <a:xfrm>
            <a:off x="9217583" y="138919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4"/>
          <p:cNvCxnSpPr/>
          <p:nvPr/>
        </p:nvCxnSpPr>
        <p:spPr>
          <a:xfrm>
            <a:off x="517895" y="314985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4"/>
          <p:cNvCxnSpPr/>
          <p:nvPr/>
        </p:nvCxnSpPr>
        <p:spPr>
          <a:xfrm>
            <a:off x="3431122" y="314985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4"/>
          <p:cNvCxnSpPr/>
          <p:nvPr/>
        </p:nvCxnSpPr>
        <p:spPr>
          <a:xfrm>
            <a:off x="6350370" y="314985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4"/>
          <p:cNvCxnSpPr/>
          <p:nvPr/>
        </p:nvCxnSpPr>
        <p:spPr>
          <a:xfrm>
            <a:off x="9219300" y="3149858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4"/>
          <p:cNvCxnSpPr/>
          <p:nvPr/>
        </p:nvCxnSpPr>
        <p:spPr>
          <a:xfrm>
            <a:off x="530938" y="4666401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4"/>
          <p:cNvCxnSpPr>
            <a:cxnSpLocks/>
          </p:cNvCxnSpPr>
          <p:nvPr/>
        </p:nvCxnSpPr>
        <p:spPr>
          <a:xfrm>
            <a:off x="3429405" y="4659425"/>
            <a:ext cx="25249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7F8051F-44D0-74B3-E9FE-B873AC857665}"/>
              </a:ext>
            </a:extLst>
          </p:cNvPr>
          <p:cNvSpPr/>
          <p:nvPr/>
        </p:nvSpPr>
        <p:spPr>
          <a:xfrm>
            <a:off x="3390075" y="4876799"/>
            <a:ext cx="8546287" cy="18582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>
                <a:latin typeface="Host Grotesk" panose="020B0604020202020204" charset="0"/>
              </a:rPr>
              <a:t>Pricing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Host Grotesk" panose="020B0604020202020204" charset="0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Host Grotesk" panose="020B0604020202020204" charset="0"/>
              </a:rPr>
              <a:t>Our pricing is structured to accommodate environments of all sizes:</a:t>
            </a:r>
          </a:p>
          <a:p>
            <a:pPr marL="171450" lvl="0" indent="-1714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Host Grotesk" panose="020B0604020202020204" charset="0"/>
              </a:rPr>
              <a:t>Small: Standard assessment for small environments (e.g., less than 50 VMs).</a:t>
            </a:r>
          </a:p>
          <a:p>
            <a:pPr marL="171450" lvl="0" indent="-1714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Host Grotesk" panose="020B0604020202020204" charset="0"/>
              </a:rPr>
              <a:t>Medium: Standard assessment for medium-sized environments (e.g., 50-200 VMs).</a:t>
            </a:r>
          </a:p>
          <a:p>
            <a:pPr marL="171450" lvl="0" indent="-1714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atin typeface="Host Grotesk" panose="020B0604020202020204" charset="0"/>
              </a:rPr>
              <a:t>Large: Comprehensive assessment for large and complex environments (e.g., more than 200 VMs).</a:t>
            </a:r>
          </a:p>
          <a:p>
            <a:pPr>
              <a:buClr>
                <a:schemeClr val="bg1"/>
              </a:buClr>
            </a:pPr>
            <a:endParaRPr lang="en-GB" sz="1200" dirty="0">
              <a:latin typeface="Host Grotesk" panose="020B0604020202020204" charset="0"/>
            </a:endParaRPr>
          </a:p>
          <a:p>
            <a:pPr>
              <a:buClr>
                <a:schemeClr val="bg1"/>
              </a:buClr>
            </a:pPr>
            <a:r>
              <a:rPr lang="en-GB" sz="1200" dirty="0">
                <a:latin typeface="Host Grotesk" panose="020B0604020202020204" charset="0"/>
              </a:rPr>
              <a:t>Pricing is determined and scoped by a Solutions Architect. Additional fees may apply for consulting or support beyond the standard assessment.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"/>
          <p:cNvSpPr txBox="1">
            <a:spLocks noGrp="1"/>
          </p:cNvSpPr>
          <p:nvPr>
            <p:ph type="body" idx="1"/>
          </p:nvPr>
        </p:nvSpPr>
        <p:spPr>
          <a:xfrm>
            <a:off x="469900" y="445781"/>
            <a:ext cx="353060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GB" dirty="0"/>
              <a:t>VIRTUAL INFRASTRUCTURE OPTIMISATION ASSESSMENT</a:t>
            </a:r>
            <a:endParaRPr dirty="0"/>
          </a:p>
        </p:txBody>
      </p:sp>
      <p:sp>
        <p:nvSpPr>
          <p:cNvPr id="299" name="Google Shape;299;p6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/>
              <a:t>WHY CYBIT?</a:t>
            </a:r>
            <a:endParaRPr/>
          </a:p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0" name="Google Shape;300;p6"/>
          <p:cNvSpPr txBox="1">
            <a:spLocks noGrp="1"/>
          </p:cNvSpPr>
          <p:nvPr>
            <p:ph type="body" idx="3"/>
          </p:nvPr>
        </p:nvSpPr>
        <p:spPr>
          <a:xfrm>
            <a:off x="4278928" y="1545216"/>
            <a:ext cx="6954089" cy="383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Choosing the right partner for your Virtual Infrastructure Optimisation Assessment is crucial. Here's why CYBIT stands out: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b="1" dirty="0">
              <a:latin typeface="Host Grotesk"/>
              <a:ea typeface="Host Grotesk"/>
              <a:cs typeface="Host Grotesk"/>
              <a:sym typeface="Host Grotesk"/>
            </a:endParaRPr>
          </a:p>
        </p:txBody>
      </p:sp>
      <p:sp>
        <p:nvSpPr>
          <p:cNvPr id="301" name="Google Shape;301;p6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Vendor-Neutral Expertise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We provide objective recommendations based on industry best practices, not specific vendor solutions.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2" name="Google Shape;302;p6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Certified Virtualisation Experts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Our assessments are conducted by certified virtualisation experts with extensive experience across various platforms and technologies.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3" name="Google Shape;303;p6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Actionable Insights and Reporting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We deliver detailed assessment reports with clear visualisations and actionable insights, enabling you to quickly implement our recommendations.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4" name="Google Shape;304;p6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Tailored Solutions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We understand that every organisation is unique. We tailor our assessment and recommendations to your specific environment, needs, and objectives.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5" name="Google Shape;305;p6"/>
          <p:cNvSpPr txBox="1">
            <a:spLocks noGrp="1"/>
          </p:cNvSpPr>
          <p:nvPr>
            <p:ph type="body" idx="8"/>
          </p:nvPr>
        </p:nvSpPr>
        <p:spPr>
          <a:xfrm>
            <a:off x="4630222" y="4479202"/>
            <a:ext cx="3005017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End-to-End Support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From the initial assessment to implementation planning and ongoing optimisation, we provide comprehensive support to ensure your virtual infrastructure operates at peak performance.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6" name="Google Shape;306;p6"/>
          <p:cNvSpPr txBox="1">
            <a:spLocks noGrp="1"/>
          </p:cNvSpPr>
          <p:nvPr>
            <p:ph type="body" idx="9"/>
          </p:nvPr>
        </p:nvSpPr>
        <p:spPr>
          <a:xfrm>
            <a:off x="8299140" y="4552648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>
                <a:latin typeface="Host Grotesk SemiBold"/>
                <a:sym typeface="Host Grotesk SemiBold"/>
              </a:rPr>
              <a:t>For more information visit:</a:t>
            </a:r>
            <a:endParaRPr lang="en-GB" b="1">
              <a:latin typeface="Host Grotesk SemiBold"/>
            </a:endParaRPr>
          </a:p>
          <a:p>
            <a:pPr marL="0" indent="0">
              <a:buSzPts val="1000"/>
            </a:pPr>
            <a:endParaRPr lang="en-GB" sz="600" b="1" dirty="0">
              <a:latin typeface="Host Grotesk SemiBold"/>
            </a:endParaRPr>
          </a:p>
          <a:p>
            <a:pPr marL="0" indent="0">
              <a:buSzPts val="1000"/>
            </a:pPr>
            <a:r>
              <a:rPr lang="en-GB" b="1" dirty="0">
                <a:latin typeface="Host Grotesk SemiBold"/>
              </a:rPr>
              <a:t>www.cybit.com</a:t>
            </a:r>
          </a:p>
        </p:txBody>
      </p:sp>
      <p:sp>
        <p:nvSpPr>
          <p:cNvPr id="307" name="Google Shape;307;p6"/>
          <p:cNvSpPr/>
          <p:nvPr/>
        </p:nvSpPr>
        <p:spPr>
          <a:xfrm>
            <a:off x="0" y="6380989"/>
            <a:ext cx="12192000" cy="512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0" y="6051176"/>
            <a:ext cx="2017059" cy="8424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" y="6248079"/>
            <a:ext cx="1143747" cy="30077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6"/>
          <p:cNvSpPr txBox="1"/>
          <p:nvPr/>
        </p:nvSpPr>
        <p:spPr>
          <a:xfrm>
            <a:off x="3093986" y="6463821"/>
            <a:ext cx="8663454" cy="2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864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rgbClr val="191526"/>
                </a:solidFill>
                <a:latin typeface="Host Grotesk"/>
                <a:ea typeface="Host Grotesk"/>
                <a:cs typeface="Host Grotesk"/>
                <a:sym typeface="Host Grotesk"/>
              </a:rPr>
              <a:t>FIND OUT MORE → CONTACT HELLO@CYBIT.COM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ybit_2025">
      <a:dk1>
        <a:srgbClr val="191526"/>
      </a:dk1>
      <a:lt1>
        <a:srgbClr val="FFFFFF"/>
      </a:lt1>
      <a:dk2>
        <a:srgbClr val="191526"/>
      </a:dk2>
      <a:lt2>
        <a:srgbClr val="EAEAEA"/>
      </a:lt2>
      <a:accent1>
        <a:srgbClr val="191526"/>
      </a:accent1>
      <a:accent2>
        <a:srgbClr val="EAEAEA"/>
      </a:accent2>
      <a:accent3>
        <a:srgbClr val="A2AD9D"/>
      </a:accent3>
      <a:accent4>
        <a:srgbClr val="8993AD"/>
      </a:accent4>
      <a:accent5>
        <a:srgbClr val="CDB281"/>
      </a:accent5>
      <a:accent6>
        <a:srgbClr val="BC906B"/>
      </a:accent6>
      <a:hlink>
        <a:srgbClr val="191526"/>
      </a:hlink>
      <a:folHlink>
        <a:srgbClr val="1915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F20DDA4682444A9BD0F79CDFB624F5" ma:contentTypeVersion="12" ma:contentTypeDescription="Create a new document." ma:contentTypeScope="" ma:versionID="e6707f7a74a85c5653c5883d3ba45fb1">
  <xsd:schema xmlns:xsd="http://www.w3.org/2001/XMLSchema" xmlns:xs="http://www.w3.org/2001/XMLSchema" xmlns:p="http://schemas.microsoft.com/office/2006/metadata/properties" xmlns:ns2="446bb1d1-9132-4d2a-b6a4-f56fe66fc4a9" xmlns:ns3="f3264935-fc1f-4b8e-b9fc-7170a8fb0512" targetNamespace="http://schemas.microsoft.com/office/2006/metadata/properties" ma:root="true" ma:fieldsID="1a48b1c7aad57e85e309dfe948cdebbd" ns2:_="" ns3:_="">
    <xsd:import namespace="446bb1d1-9132-4d2a-b6a4-f56fe66fc4a9"/>
    <xsd:import namespace="f3264935-fc1f-4b8e-b9fc-7170a8fb05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bb1d1-9132-4d2a-b6a4-f56fe66fc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b40926-c1b7-4584-af76-aab0515ba5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4935-fc1f-4b8e-b9fc-7170a8fb05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c7b327-490c-4ea5-b4fc-d1c5290c3ac2}" ma:internalName="TaxCatchAll" ma:showField="CatchAllData" ma:web="f3264935-fc1f-4b8e-b9fc-7170a8fb05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264935-fc1f-4b8e-b9fc-7170a8fb0512" xsi:nil="true"/>
    <lcf76f155ced4ddcb4097134ff3c332f xmlns="446bb1d1-9132-4d2a-b6a4-f56fe66fc4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BB2146-22F6-4275-B105-0F460B775B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6A153E-C544-490B-8DA2-D23004E77E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bb1d1-9132-4d2a-b6a4-f56fe66fc4a9"/>
    <ds:schemaRef ds:uri="f3264935-fc1f-4b8e-b9fc-7170a8fb05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226BA4-877C-4C6B-B8A2-CB957B22F0CC}">
  <ds:schemaRefs>
    <ds:schemaRef ds:uri="http://schemas.microsoft.com/office/2006/metadata/properties"/>
    <ds:schemaRef ds:uri="http://schemas.microsoft.com/office/infopath/2007/PartnerControls"/>
    <ds:schemaRef ds:uri="f3264935-fc1f-4b8e-b9fc-7170a8fb0512"/>
    <ds:schemaRef ds:uri="446bb1d1-9132-4d2a-b6a4-f56fe66fc4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631</Words>
  <Application>Microsoft Office PowerPoint</Application>
  <PresentationFormat>Widescreen</PresentationFormat>
  <Paragraphs>52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VIRTUAL INFRASTRUCTURE OPTIMISATION ASSESSMENT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Laura Wynn-Owen</dc:creator>
  <cp:lastModifiedBy>Gio Sizino</cp:lastModifiedBy>
  <cp:revision>17</cp:revision>
  <dcterms:created xsi:type="dcterms:W3CDTF">2023-09-04T15:24:21Z</dcterms:created>
  <dcterms:modified xsi:type="dcterms:W3CDTF">2025-08-21T15:40:27Z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57d93e-4a98-452f-9637-9e49cbbabcf8_Enabled">
    <vt:lpwstr>true</vt:lpwstr>
  </property>
  <property fmtid="{D5CDD505-2E9C-101B-9397-08002B2CF9AE}" pid="3" name="MSIP_Label_b757d93e-4a98-452f-9637-9e49cbbabcf8_SetDate">
    <vt:lpwstr>2025-07-29T13:29:33Z</vt:lpwstr>
  </property>
  <property fmtid="{D5CDD505-2E9C-101B-9397-08002B2CF9AE}" pid="4" name="MSIP_Label_b757d93e-4a98-452f-9637-9e49cbbabcf8_Method">
    <vt:lpwstr>Standard</vt:lpwstr>
  </property>
  <property fmtid="{D5CDD505-2E9C-101B-9397-08002B2CF9AE}" pid="5" name="MSIP_Label_b757d93e-4a98-452f-9637-9e49cbbabcf8_Name">
    <vt:lpwstr>Unclassified_</vt:lpwstr>
  </property>
  <property fmtid="{D5CDD505-2E9C-101B-9397-08002B2CF9AE}" pid="6" name="MSIP_Label_b757d93e-4a98-452f-9637-9e49cbbabcf8_SiteId">
    <vt:lpwstr>afde4782-7a2f-4c87-824f-7a386fa0c31b</vt:lpwstr>
  </property>
  <property fmtid="{D5CDD505-2E9C-101B-9397-08002B2CF9AE}" pid="7" name="MSIP_Label_b757d93e-4a98-452f-9637-9e49cbbabcf8_ActionId">
    <vt:lpwstr>0b2098c8-f0b5-4e20-8410-42f0e9cf2c8e</vt:lpwstr>
  </property>
  <property fmtid="{D5CDD505-2E9C-101B-9397-08002B2CF9AE}" pid="8" name="MSIP_Label_b757d93e-4a98-452f-9637-9e49cbbabcf8_ContentBits">
    <vt:lpwstr>0</vt:lpwstr>
  </property>
  <property fmtid="{D5CDD505-2E9C-101B-9397-08002B2CF9AE}" pid="9" name="MSIP_Label_b757d93e-4a98-452f-9637-9e49cbbabcf8_Tag">
    <vt:lpwstr>10, 3, 0, 1</vt:lpwstr>
  </property>
  <property fmtid="{D5CDD505-2E9C-101B-9397-08002B2CF9AE}" pid="10" name="ContentTypeId">
    <vt:lpwstr>0x01010003F20DDA4682444A9BD0F79CDFB624F5</vt:lpwstr>
  </property>
  <property fmtid="{D5CDD505-2E9C-101B-9397-08002B2CF9AE}" pid="11" name="MediaServiceImageTags">
    <vt:lpwstr/>
  </property>
</Properties>
</file>