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9"/>
  </p:notesMasterIdLst>
  <p:sldIdLst>
    <p:sldId id="256" r:id="rId5"/>
    <p:sldId id="257" r:id="rId6"/>
    <p:sldId id="262" r:id="rId7"/>
    <p:sldId id="261" r:id="rId8"/>
  </p:sldIdLst>
  <p:sldSz cx="12192000" cy="6858000"/>
  <p:notesSz cx="6858000" cy="9144000"/>
  <p:embeddedFontLst>
    <p:embeddedFont>
      <p:font typeface="Host Grotesk" panose="020B0604020202020204" charset="0"/>
      <p:regular r:id="rId10"/>
      <p:bold r:id="rId11"/>
      <p:italic r:id="rId12"/>
      <p:boldItalic r:id="rId13"/>
    </p:embeddedFont>
    <p:embeddedFont>
      <p:font typeface="Host Grotesk Light" panose="020B0604020202020204" charset="0"/>
      <p:regular r:id="rId14"/>
      <p:bold r:id="rId15"/>
      <p:italic r:id="rId16"/>
      <p:boldItalic r:id="rId17"/>
    </p:embeddedFont>
    <p:embeddedFont>
      <p:font typeface="Host Grotesk SemiBold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4248">
          <p15:clr>
            <a:srgbClr val="A4A3A4"/>
          </p15:clr>
        </p15:guide>
        <p15:guide id="3" orient="horz" pos="1344">
          <p15:clr>
            <a:srgbClr val="A4A3A4"/>
          </p15:clr>
        </p15:guide>
        <p15:guide id="4" orient="horz" pos="281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ykYhD3+F34TY4M/cW47Wt1WXg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48090F-224E-5A54-775D-9F76886D8B75}" v="17" dt="2025-08-27T13:51:01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>
        <p:guide orient="horz" pos="2183"/>
        <p:guide pos="4248"/>
        <p:guide orient="horz" pos="1344"/>
        <p:guide orient="horz" pos="28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a Johnson" userId="S::ewa.johnson@cybit.com::7671084d-b467-4d48-bcf3-41e7d3251423" providerId="AD" clId="Web-{C848090F-224E-5A54-775D-9F76886D8B75}"/>
    <pc:docChg chg="modSld">
      <pc:chgData name="Ewa Johnson" userId="S::ewa.johnson@cybit.com::7671084d-b467-4d48-bcf3-41e7d3251423" providerId="AD" clId="Web-{C848090F-224E-5A54-775D-9F76886D8B75}" dt="2025-08-27T13:51:01.998" v="15" actId="20577"/>
      <pc:docMkLst>
        <pc:docMk/>
      </pc:docMkLst>
      <pc:sldChg chg="addSp delSp modSp">
        <pc:chgData name="Ewa Johnson" userId="S::ewa.johnson@cybit.com::7671084d-b467-4d48-bcf3-41e7d3251423" providerId="AD" clId="Web-{C848090F-224E-5A54-775D-9F76886D8B75}" dt="2025-08-27T13:51:01.998" v="15" actId="20577"/>
        <pc:sldMkLst>
          <pc:docMk/>
          <pc:sldMk cId="0" sldId="257"/>
        </pc:sldMkLst>
        <pc:spChg chg="add del mod">
          <ac:chgData name="Ewa Johnson" userId="S::ewa.johnson@cybit.com::7671084d-b467-4d48-bcf3-41e7d3251423" providerId="AD" clId="Web-{C848090F-224E-5A54-775D-9F76886D8B75}" dt="2025-08-27T13:50:23.856" v="5"/>
          <ac:spMkLst>
            <pc:docMk/>
            <pc:sldMk cId="0" sldId="257"/>
            <ac:spMk id="3" creationId="{02D63A4F-8B7C-C730-565C-9E9F586BD42D}"/>
          </ac:spMkLst>
        </pc:spChg>
        <pc:spChg chg="add del mod">
          <ac:chgData name="Ewa Johnson" userId="S::ewa.johnson@cybit.com::7671084d-b467-4d48-bcf3-41e7d3251423" providerId="AD" clId="Web-{C848090F-224E-5A54-775D-9F76886D8B75}" dt="2025-08-27T13:50:29.809" v="7"/>
          <ac:spMkLst>
            <pc:docMk/>
            <pc:sldMk cId="0" sldId="257"/>
            <ac:spMk id="5" creationId="{AE8711D0-1A33-F21E-E082-5C2F0E3EBDF8}"/>
          </ac:spMkLst>
        </pc:spChg>
        <pc:spChg chg="add del mod">
          <ac:chgData name="Ewa Johnson" userId="S::ewa.johnson@cybit.com::7671084d-b467-4d48-bcf3-41e7d3251423" providerId="AD" clId="Web-{C848090F-224E-5A54-775D-9F76886D8B75}" dt="2025-08-27T13:51:01.998" v="15" actId="20577"/>
          <ac:spMkLst>
            <pc:docMk/>
            <pc:sldMk cId="0" sldId="257"/>
            <ac:spMk id="194" creationId="{00000000-0000-0000-0000-000000000000}"/>
          </ac:spMkLst>
        </pc:spChg>
      </pc:sldChg>
    </pc:docChg>
  </pc:docChgLst>
  <pc:docChgLst>
    <pc:chgData name="Gio Sizino" userId="S::gio.sizino@cybit.com::5bb4131d-65cd-4b02-b8e7-b9c18182aeed" providerId="AD" clId="Web-{8BA6E548-0569-1062-2652-14B213914487}"/>
    <pc:docChg chg="modSld">
      <pc:chgData name="Gio Sizino" userId="S::gio.sizino@cybit.com::5bb4131d-65cd-4b02-b8e7-b9c18182aeed" providerId="AD" clId="Web-{8BA6E548-0569-1062-2652-14B213914487}" dt="2025-08-21T14:13:53.123" v="7" actId="1076"/>
      <pc:docMkLst>
        <pc:docMk/>
      </pc:docMkLst>
      <pc:sldChg chg="modSp">
        <pc:chgData name="Gio Sizino" userId="S::gio.sizino@cybit.com::5bb4131d-65cd-4b02-b8e7-b9c18182aeed" providerId="AD" clId="Web-{8BA6E548-0569-1062-2652-14B213914487}" dt="2025-08-21T13:58:38.772" v="2" actId="1076"/>
        <pc:sldMkLst>
          <pc:docMk/>
          <pc:sldMk cId="0" sldId="256"/>
        </pc:sldMkLst>
        <pc:spChg chg="mod">
          <ac:chgData name="Gio Sizino" userId="S::gio.sizino@cybit.com::5bb4131d-65cd-4b02-b8e7-b9c18182aeed" providerId="AD" clId="Web-{8BA6E548-0569-1062-2652-14B213914487}" dt="2025-08-21T13:58:38.772" v="2" actId="1076"/>
          <ac:spMkLst>
            <pc:docMk/>
            <pc:sldMk cId="0" sldId="256"/>
            <ac:spMk id="180" creationId="{00000000-0000-0000-0000-000000000000}"/>
          </ac:spMkLst>
        </pc:spChg>
        <pc:picChg chg="mod">
          <ac:chgData name="Gio Sizino" userId="S::gio.sizino@cybit.com::5bb4131d-65cd-4b02-b8e7-b9c18182aeed" providerId="AD" clId="Web-{8BA6E548-0569-1062-2652-14B213914487}" dt="2025-08-21T13:49:44.828" v="1"/>
          <ac:picMkLst>
            <pc:docMk/>
            <pc:sldMk cId="0" sldId="256"/>
            <ac:picMk id="179" creationId="{00000000-0000-0000-0000-000000000000}"/>
          </ac:picMkLst>
        </pc:picChg>
      </pc:sldChg>
      <pc:sldChg chg="modSp">
        <pc:chgData name="Gio Sizino" userId="S::gio.sizino@cybit.com::5bb4131d-65cd-4b02-b8e7-b9c18182aeed" providerId="AD" clId="Web-{8BA6E548-0569-1062-2652-14B213914487}" dt="2025-08-21T14:13:53.123" v="7" actId="1076"/>
        <pc:sldMkLst>
          <pc:docMk/>
          <pc:sldMk cId="0" sldId="257"/>
        </pc:sldMkLst>
        <pc:spChg chg="mod">
          <ac:chgData name="Gio Sizino" userId="S::gio.sizino@cybit.com::5bb4131d-65cd-4b02-b8e7-b9c18182aeed" providerId="AD" clId="Web-{8BA6E548-0569-1062-2652-14B213914487}" dt="2025-08-21T14:13:53.123" v="7" actId="1076"/>
          <ac:spMkLst>
            <pc:docMk/>
            <pc:sldMk cId="0" sldId="257"/>
            <ac:spMk id="191" creationId="{00000000-0000-0000-0000-000000000000}"/>
          </ac:spMkLst>
        </pc:spChg>
        <pc:picChg chg="mod">
          <ac:chgData name="Gio Sizino" userId="S::gio.sizino@cybit.com::5bb4131d-65cd-4b02-b8e7-b9c18182aeed" providerId="AD" clId="Web-{8BA6E548-0569-1062-2652-14B213914487}" dt="2025-08-21T14:13:41.810" v="4"/>
          <ac:picMkLst>
            <pc:docMk/>
            <pc:sldMk cId="0" sldId="257"/>
            <ac:picMk id="19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ost Grotesk"/>
              <a:ea typeface="Host Grotesk"/>
              <a:cs typeface="Host Grotesk"/>
              <a:sym typeface="Host Grotes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936550" y="1232781"/>
            <a:ext cx="3842982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ost Grotesk Light"/>
              <a:buNone/>
              <a:defRPr sz="28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900" y="6039184"/>
            <a:ext cx="1422400" cy="374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>
          <p15:clr>
            <a:srgbClr val="FBAE40"/>
          </p15:clr>
        </p15:guide>
        <p15:guide id="4" pos="30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ur subtitle and image">
  <p:cSld name="1_Four subtitle and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body" idx="1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469900" y="428717"/>
            <a:ext cx="5116174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>
            <a:spLocks noGrp="1"/>
          </p:cNvSpPr>
          <p:nvPr>
            <p:ph type="pic" idx="3"/>
          </p:nvPr>
        </p:nvSpPr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1" name="Google Shape;21;p9"/>
          <p:cNvSpPr txBox="1">
            <a:spLocks noGrp="1"/>
          </p:cNvSpPr>
          <p:nvPr>
            <p:ph type="body" idx="4"/>
          </p:nvPr>
        </p:nvSpPr>
        <p:spPr>
          <a:xfrm>
            <a:off x="479425" y="1435828"/>
            <a:ext cx="5909945" cy="462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5"/>
          </p:nvPr>
        </p:nvSpPr>
        <p:spPr>
          <a:xfrm>
            <a:off x="7281737" y="3371970"/>
            <a:ext cx="4310743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6"/>
          </p:nvPr>
        </p:nvSpPr>
        <p:spPr>
          <a:xfrm>
            <a:off x="7291263" y="3967048"/>
            <a:ext cx="4421312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Four subtitle and image">
  <p:cSld name="12_Four subtitle and imag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3392652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3394369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5"/>
          </p:nvPr>
        </p:nvSpPr>
        <p:spPr>
          <a:xfrm>
            <a:off x="495281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6"/>
          </p:nvPr>
        </p:nvSpPr>
        <p:spPr>
          <a:xfrm>
            <a:off x="492705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7"/>
          </p:nvPr>
        </p:nvSpPr>
        <p:spPr>
          <a:xfrm>
            <a:off x="3392652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8"/>
          </p:nvPr>
        </p:nvSpPr>
        <p:spPr>
          <a:xfrm>
            <a:off x="492705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9"/>
          </p:nvPr>
        </p:nvSpPr>
        <p:spPr>
          <a:xfrm>
            <a:off x="492705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3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4"/>
          </p:nvPr>
        </p:nvSpPr>
        <p:spPr>
          <a:xfrm>
            <a:off x="3392652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5"/>
          </p:nvPr>
        </p:nvSpPr>
        <p:spPr>
          <a:xfrm>
            <a:off x="9192545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6"/>
          </p:nvPr>
        </p:nvSpPr>
        <p:spPr>
          <a:xfrm>
            <a:off x="9192545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7"/>
          </p:nvPr>
        </p:nvSpPr>
        <p:spPr>
          <a:xfrm>
            <a:off x="6293457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8"/>
          </p:nvPr>
        </p:nvSpPr>
        <p:spPr>
          <a:xfrm>
            <a:off x="6292599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9"/>
          </p:nvPr>
        </p:nvSpPr>
        <p:spPr>
          <a:xfrm>
            <a:off x="9192545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0"/>
          </p:nvPr>
        </p:nvSpPr>
        <p:spPr>
          <a:xfrm>
            <a:off x="6292599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1"/>
          </p:nvPr>
        </p:nvSpPr>
        <p:spPr>
          <a:xfrm>
            <a:off x="6292599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22"/>
          </p:nvPr>
        </p:nvSpPr>
        <p:spPr>
          <a:xfrm>
            <a:off x="9192545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Four subtitle and image">
  <p:cSld name="6_Four subtitle and image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3"/>
          </p:nvPr>
        </p:nvSpPr>
        <p:spPr>
          <a:xfrm>
            <a:off x="4260055" y="987211"/>
            <a:ext cx="6001539" cy="12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9426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3"/>
          <p:cNvCxnSpPr/>
          <p:nvPr/>
        </p:nvCxnSpPr>
        <p:spPr>
          <a:xfrm>
            <a:off x="4254659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13"/>
          <p:cNvCxnSpPr/>
          <p:nvPr/>
        </p:nvCxnSpPr>
        <p:spPr>
          <a:xfrm>
            <a:off x="7930970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" name="Google Shape;83;p13"/>
          <p:cNvCxnSpPr/>
          <p:nvPr/>
        </p:nvCxnSpPr>
        <p:spPr>
          <a:xfrm>
            <a:off x="4254659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" name="Google Shape;84;p13"/>
          <p:cNvCxnSpPr/>
          <p:nvPr/>
        </p:nvCxnSpPr>
        <p:spPr>
          <a:xfrm>
            <a:off x="7930970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8"/>
          </p:nvPr>
        </p:nvSpPr>
        <p:spPr>
          <a:xfrm>
            <a:off x="4630223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6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>
            <a:spLocks noGrp="1"/>
          </p:cNvSpPr>
          <p:nvPr>
            <p:ph type="body" idx="9"/>
          </p:nvPr>
        </p:nvSpPr>
        <p:spPr>
          <a:xfrm>
            <a:off x="8299140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our subtitle and image">
  <p:cSld name="7_Four subtitle and imag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3"/>
          </p:nvPr>
        </p:nvSpPr>
        <p:spPr>
          <a:xfrm>
            <a:off x="1022039" y="14540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4"/>
          </p:nvPr>
        </p:nvSpPr>
        <p:spPr>
          <a:xfrm>
            <a:off x="1022039" y="21970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5"/>
          </p:nvPr>
        </p:nvSpPr>
        <p:spPr>
          <a:xfrm>
            <a:off x="1022039" y="29399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6"/>
          </p:nvPr>
        </p:nvSpPr>
        <p:spPr>
          <a:xfrm>
            <a:off x="1022039" y="36829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7"/>
          </p:nvPr>
        </p:nvSpPr>
        <p:spPr>
          <a:xfrm>
            <a:off x="1022039" y="44258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8"/>
          </p:nvPr>
        </p:nvSpPr>
        <p:spPr>
          <a:xfrm>
            <a:off x="1022039" y="59117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9"/>
          </p:nvPr>
        </p:nvSpPr>
        <p:spPr>
          <a:xfrm>
            <a:off x="1022039" y="51688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>
            <a:spLocks noGrp="1"/>
          </p:cNvSpPr>
          <p:nvPr>
            <p:ph type="pic" idx="13"/>
          </p:nvPr>
        </p:nvSpPr>
        <p:spPr>
          <a:xfrm>
            <a:off x="6449534" y="0"/>
            <a:ext cx="57424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09" name="Google Shape;109;p14"/>
          <p:cNvSpPr txBox="1">
            <a:spLocks noGrp="1"/>
          </p:cNvSpPr>
          <p:nvPr>
            <p:ph type="body" idx="14"/>
          </p:nvPr>
        </p:nvSpPr>
        <p:spPr>
          <a:xfrm>
            <a:off x="6871886" y="3371970"/>
            <a:ext cx="416421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5"/>
          </p:nvPr>
        </p:nvSpPr>
        <p:spPr>
          <a:xfrm>
            <a:off x="6881411" y="3967048"/>
            <a:ext cx="4831164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Four subtitle and image">
  <p:cSld name="9_Four subtitle and imag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3"/>
          </p:nvPr>
        </p:nvSpPr>
        <p:spPr>
          <a:xfrm>
            <a:off x="479426" y="1454064"/>
            <a:ext cx="3671888" cy="292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>
                <a:solidFill>
                  <a:schemeClr val="dk2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4"/>
          </p:nvPr>
        </p:nvSpPr>
        <p:spPr>
          <a:xfrm>
            <a:off x="8767673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4259264" y="0"/>
            <a:ext cx="7932736" cy="6858301"/>
          </a:xfrm>
          <a:prstGeom prst="rect">
            <a:avLst/>
          </a:prstGeom>
          <a:solidFill>
            <a:schemeClr val="accent4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5"/>
          </p:nvPr>
        </p:nvSpPr>
        <p:spPr>
          <a:xfrm>
            <a:off x="8767673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6"/>
          </p:nvPr>
        </p:nvSpPr>
        <p:spPr>
          <a:xfrm>
            <a:off x="5171346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7"/>
          </p:nvPr>
        </p:nvSpPr>
        <p:spPr>
          <a:xfrm>
            <a:off x="5168770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8"/>
          </p:nvPr>
        </p:nvSpPr>
        <p:spPr>
          <a:xfrm>
            <a:off x="8767673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9"/>
          </p:nvPr>
        </p:nvSpPr>
        <p:spPr>
          <a:xfrm>
            <a:off x="5168770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3"/>
          </p:nvPr>
        </p:nvSpPr>
        <p:spPr>
          <a:xfrm>
            <a:off x="5168770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Four subtitle and image">
  <p:cSld name="10_Four subtitle and image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xfrm>
            <a:off x="39576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3"/>
          </p:nvPr>
        </p:nvSpPr>
        <p:spPr>
          <a:xfrm>
            <a:off x="3957604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4"/>
          </p:nvPr>
        </p:nvSpPr>
        <p:spPr>
          <a:xfrm>
            <a:off x="495280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5"/>
          </p:nvPr>
        </p:nvSpPr>
        <p:spPr>
          <a:xfrm>
            <a:off x="4927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6"/>
          </p:nvPr>
        </p:nvSpPr>
        <p:spPr>
          <a:xfrm>
            <a:off x="39576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7"/>
          </p:nvPr>
        </p:nvSpPr>
        <p:spPr>
          <a:xfrm>
            <a:off x="4927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8"/>
          </p:nvPr>
        </p:nvSpPr>
        <p:spPr>
          <a:xfrm>
            <a:off x="492704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9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Four subtitle and image">
  <p:cSld name="11_Four subtitle and imag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3"/>
          </p:nvPr>
        </p:nvSpPr>
        <p:spPr>
          <a:xfrm>
            <a:off x="499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4"/>
          </p:nvPr>
        </p:nvSpPr>
        <p:spPr>
          <a:xfrm>
            <a:off x="479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8" name="Google Shape;138;p17"/>
          <p:cNvGrpSpPr/>
          <p:nvPr/>
        </p:nvGrpSpPr>
        <p:grpSpPr>
          <a:xfrm rot="10800000">
            <a:off x="481977" y="3246083"/>
            <a:ext cx="9116760" cy="444562"/>
            <a:chOff x="797560" y="3642235"/>
            <a:chExt cx="9116760" cy="699404"/>
          </a:xfrm>
        </p:grpSpPr>
        <p:cxnSp>
          <p:nvCxnSpPr>
            <p:cNvPr id="139" name="Google Shape;139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17"/>
            <p:cNvCxnSpPr/>
            <p:nvPr/>
          </p:nvCxnSpPr>
          <p:spPr>
            <a:xfrm rot="10800000">
              <a:off x="79756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17"/>
            <p:cNvCxnSpPr/>
            <p:nvPr/>
          </p:nvCxnSpPr>
          <p:spPr>
            <a:xfrm rot="10800000">
              <a:off x="53432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7"/>
            <p:cNvCxnSpPr/>
            <p:nvPr/>
          </p:nvCxnSpPr>
          <p:spPr>
            <a:xfrm rot="10800000">
              <a:off x="76287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44" name="Google Shape;144;p17"/>
          <p:cNvCxnSpPr/>
          <p:nvPr/>
        </p:nvCxnSpPr>
        <p:spPr>
          <a:xfrm>
            <a:off x="0" y="392125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17"/>
          <p:cNvSpPr/>
          <p:nvPr/>
        </p:nvSpPr>
        <p:spPr>
          <a:xfrm>
            <a:off x="499197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01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1636190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02</a:t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277318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03</a:t>
            </a: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3910176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04</a:t>
            </a:r>
            <a:endParaRPr/>
          </a:p>
        </p:txBody>
      </p:sp>
      <p:sp>
        <p:nvSpPr>
          <p:cNvPr id="149" name="Google Shape;149;p17"/>
          <p:cNvSpPr/>
          <p:nvPr/>
        </p:nvSpPr>
        <p:spPr>
          <a:xfrm>
            <a:off x="5047169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05</a:t>
            </a:r>
            <a:endParaRPr/>
          </a:p>
        </p:txBody>
      </p:sp>
      <p:sp>
        <p:nvSpPr>
          <p:cNvPr id="150" name="Google Shape;150;p17"/>
          <p:cNvSpPr/>
          <p:nvPr/>
        </p:nvSpPr>
        <p:spPr>
          <a:xfrm>
            <a:off x="6184162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06</a:t>
            </a:r>
            <a:endParaRPr/>
          </a:p>
        </p:txBody>
      </p:sp>
      <p:sp>
        <p:nvSpPr>
          <p:cNvPr id="151" name="Google Shape;151;p17"/>
          <p:cNvSpPr/>
          <p:nvPr/>
        </p:nvSpPr>
        <p:spPr>
          <a:xfrm>
            <a:off x="7321155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07</a:t>
            </a:r>
            <a:endParaRPr/>
          </a:p>
        </p:txBody>
      </p:sp>
      <p:sp>
        <p:nvSpPr>
          <p:cNvPr id="152" name="Google Shape;152;p17"/>
          <p:cNvSpPr/>
          <p:nvPr/>
        </p:nvSpPr>
        <p:spPr>
          <a:xfrm>
            <a:off x="8458148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08</a:t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959514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09</a:t>
            </a:r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5"/>
          </p:nvPr>
        </p:nvSpPr>
        <p:spPr>
          <a:xfrm>
            <a:off x="28105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6"/>
          </p:nvPr>
        </p:nvSpPr>
        <p:spPr>
          <a:xfrm>
            <a:off x="27908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7"/>
          </p:nvPr>
        </p:nvSpPr>
        <p:spPr>
          <a:xfrm>
            <a:off x="5071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body" idx="8"/>
          </p:nvPr>
        </p:nvSpPr>
        <p:spPr>
          <a:xfrm>
            <a:off x="5051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body" idx="9"/>
          </p:nvPr>
        </p:nvSpPr>
        <p:spPr>
          <a:xfrm>
            <a:off x="7395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3"/>
          </p:nvPr>
        </p:nvSpPr>
        <p:spPr>
          <a:xfrm>
            <a:off x="7375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14"/>
          </p:nvPr>
        </p:nvSpPr>
        <p:spPr>
          <a:xfrm>
            <a:off x="9681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15"/>
          </p:nvPr>
        </p:nvSpPr>
        <p:spPr>
          <a:xfrm>
            <a:off x="9661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16"/>
          </p:nvPr>
        </p:nvSpPr>
        <p:spPr>
          <a:xfrm>
            <a:off x="1636751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body" idx="17"/>
          </p:nvPr>
        </p:nvSpPr>
        <p:spPr>
          <a:xfrm>
            <a:off x="1618421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8"/>
          </p:nvPr>
        </p:nvSpPr>
        <p:spPr>
          <a:xfrm>
            <a:off x="3934820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body" idx="19"/>
          </p:nvPr>
        </p:nvSpPr>
        <p:spPr>
          <a:xfrm>
            <a:off x="3916490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body" idx="20"/>
          </p:nvPr>
        </p:nvSpPr>
        <p:spPr>
          <a:xfrm>
            <a:off x="6196643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body" idx="21"/>
          </p:nvPr>
        </p:nvSpPr>
        <p:spPr>
          <a:xfrm>
            <a:off x="6178313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body" idx="22"/>
          </p:nvPr>
        </p:nvSpPr>
        <p:spPr>
          <a:xfrm>
            <a:off x="8458148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23"/>
          </p:nvPr>
        </p:nvSpPr>
        <p:spPr>
          <a:xfrm>
            <a:off x="8439818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70" name="Google Shape;170;p17"/>
          <p:cNvGrpSpPr/>
          <p:nvPr/>
        </p:nvGrpSpPr>
        <p:grpSpPr>
          <a:xfrm rot="10800000">
            <a:off x="1636190" y="4211283"/>
            <a:ext cx="6831220" cy="444562"/>
            <a:chOff x="3083100" y="3642235"/>
            <a:chExt cx="6831220" cy="699404"/>
          </a:xfrm>
        </p:grpSpPr>
        <p:cxnSp>
          <p:nvCxnSpPr>
            <p:cNvPr id="171" name="Google Shape;171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2" name="Google Shape;172;p17"/>
            <p:cNvCxnSpPr/>
            <p:nvPr/>
          </p:nvCxnSpPr>
          <p:spPr>
            <a:xfrm rot="10800000">
              <a:off x="53686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3" name="Google Shape;173;p17"/>
            <p:cNvCxnSpPr/>
            <p:nvPr/>
          </p:nvCxnSpPr>
          <p:spPr>
            <a:xfrm rot="10800000">
              <a:off x="76414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479425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ost Grotesk Light"/>
              <a:buNone/>
              <a:defRPr sz="4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479425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" descr="A person smiling while holding a tablet&#10;&#10;AI-generated content may b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5857" b="585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"/>
          <p:cNvSpPr/>
          <p:nvPr/>
        </p:nvSpPr>
        <p:spPr>
          <a:xfrm>
            <a:off x="0" y="0"/>
            <a:ext cx="12193586" cy="6858301"/>
          </a:xfrm>
          <a:prstGeom prst="rect">
            <a:avLst/>
          </a:prstGeom>
          <a:gradFill>
            <a:gsLst>
              <a:gs pos="0">
                <a:srgbClr val="000000">
                  <a:alpha val="92549"/>
                </a:srgbClr>
              </a:gs>
              <a:gs pos="100000">
                <a:srgbClr val="000000">
                  <a:alpha val="784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 txBox="1">
            <a:spLocks noGrp="1"/>
          </p:cNvSpPr>
          <p:nvPr>
            <p:ph type="title"/>
          </p:nvPr>
        </p:nvSpPr>
        <p:spPr>
          <a:xfrm>
            <a:off x="772720" y="1232771"/>
            <a:ext cx="3012699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MANAGED XDR SERVICE</a:t>
            </a:r>
            <a:endParaRPr b="0" dirty="0"/>
          </a:p>
        </p:txBody>
      </p:sp>
      <p:sp>
        <p:nvSpPr>
          <p:cNvPr id="182" name="Google Shape;182;p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GB" dirty="0"/>
              <a:t>DATASHEET</a:t>
            </a:r>
            <a:endParaRPr dirty="0"/>
          </a:p>
        </p:txBody>
      </p:sp>
      <p:pic>
        <p:nvPicPr>
          <p:cNvPr id="183" name="Google Shape;1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5" y="1202728"/>
            <a:ext cx="133127" cy="193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900" y="6039443"/>
            <a:ext cx="1422400" cy="37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46407" y="1250389"/>
            <a:ext cx="133127" cy="193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" descr="A building with curved balconies&#10;&#10;AI-generated content may be incorrect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23688" r="23688"/>
          <a:stretch/>
        </p:blipFill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191" name="Google Shape;191;p2"/>
          <p:cNvSpPr/>
          <p:nvPr/>
        </p:nvSpPr>
        <p:spPr>
          <a:xfrm>
            <a:off x="6780212" y="-27542"/>
            <a:ext cx="5413373" cy="6858301"/>
          </a:xfrm>
          <a:prstGeom prst="rect">
            <a:avLst/>
          </a:prstGeom>
          <a:gradFill>
            <a:gsLst>
              <a:gs pos="0">
                <a:srgbClr val="000000">
                  <a:alpha val="784"/>
                </a:srgbClr>
              </a:gs>
              <a:gs pos="100000">
                <a:srgbClr val="000000">
                  <a:alpha val="92549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2"/>
          </p:nvPr>
        </p:nvSpPr>
        <p:spPr>
          <a:xfrm>
            <a:off x="469899" y="428625"/>
            <a:ext cx="3681413" cy="23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SzPts val="1000"/>
            </a:pPr>
            <a:r>
              <a:rPr lang="en-GB" dirty="0"/>
              <a:t>MANAGED XDR SERVICE</a:t>
            </a:r>
            <a:endParaRPr dirty="0"/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4"/>
          </p:nvPr>
        </p:nvSpPr>
        <p:spPr>
          <a:xfrm>
            <a:off x="469899" y="957716"/>
            <a:ext cx="5970230" cy="547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sz="1400" b="1" dirty="0">
                <a:latin typeface="Host Grotesk"/>
              </a:rPr>
              <a:t>Don't let Cyber Threats keep you up at night: 24/7 Vigilance, expert response</a:t>
            </a:r>
            <a:endParaRPr lang="en-GB" sz="1400" dirty="0">
              <a:latin typeface="Host Grotesk"/>
            </a:endParaRP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In today's interconnected world, cyber threats are constantly evolving, becoming more sophisticated and relentless. Protecting your organisation requires round-the-clock vigilance and expert response capabilities.</a:t>
            </a:r>
          </a:p>
          <a:p>
            <a:pPr marL="0" indent="0"/>
            <a:r>
              <a:rPr lang="en-GB" sz="1400" b="1" dirty="0">
                <a:latin typeface="Host Grotesk" panose="020B0604020202020204" charset="0"/>
              </a:rPr>
              <a:t>Service Description</a:t>
            </a:r>
            <a:endParaRPr lang="en-GB" sz="1400" dirty="0">
              <a:latin typeface="Host Grotesk" panose="020B0604020202020204" charset="0"/>
            </a:endParaRPr>
          </a:p>
          <a:p>
            <a:pPr marL="0" indent="0"/>
            <a:r>
              <a:rPr lang="en-GB" sz="1400" dirty="0" err="1">
                <a:latin typeface="Host Grotesk" panose="020B0604020202020204" charset="0"/>
              </a:rPr>
              <a:t>Cyberfort’s</a:t>
            </a:r>
            <a:r>
              <a:rPr lang="en-GB" sz="1400" dirty="0">
                <a:latin typeface="Host Grotesk" panose="020B0604020202020204" charset="0"/>
              </a:rPr>
              <a:t> Managed Extended Detection and Response (MXDR), in partnership with Cybit, provides 24/7 monitoring, detection, and response to cyber threats. Combine cutting-edge technology with a team of security experts to identify and neutralise threats before they can disrupt your business. </a:t>
            </a: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The MXDR service acts as an extension of your team, providing the expertise and resources you need to stay ahead of the attackers.</a:t>
            </a:r>
          </a:p>
          <a:p>
            <a:pPr marL="0" indent="0"/>
            <a:endParaRPr lang="en-GB" sz="1400" b="1" dirty="0">
              <a:latin typeface="Host Grotesk" panose="020B0604020202020204" charset="0"/>
            </a:endParaRPr>
          </a:p>
          <a:p>
            <a:pPr marL="0" indent="0"/>
            <a:r>
              <a:rPr lang="en-GB" sz="1400" b="1" dirty="0">
                <a:latin typeface="Host Grotesk" panose="020B0604020202020204" charset="0"/>
              </a:rPr>
              <a:t>Key Deliverables</a:t>
            </a:r>
            <a:endParaRPr lang="en-GB" sz="1400" dirty="0">
              <a:latin typeface="Host Grotesk" panose="020B060402020202020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Host Grotesk" panose="020B0604020202020204" charset="0"/>
              </a:rPr>
              <a:t>24/7 monitoring of your IT environment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Host Grotesk" panose="020B0604020202020204" charset="0"/>
              </a:rPr>
              <a:t>Rapid response to security incidents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Host Grotesk" panose="020B0604020202020204" charset="0"/>
              </a:rPr>
              <a:t>Regular security reports and updates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Host Grotesk" panose="020B0604020202020204" charset="0"/>
              </a:rPr>
              <a:t>Access to our team of security experts</a:t>
            </a:r>
          </a:p>
          <a:p>
            <a:pPr marL="0" indent="0"/>
            <a:endParaRPr lang="en-GB" dirty="0"/>
          </a:p>
        </p:txBody>
      </p:sp>
      <p:sp>
        <p:nvSpPr>
          <p:cNvPr id="197" name="Google Shape;197;p2"/>
          <p:cNvSpPr txBox="1"/>
          <p:nvPr/>
        </p:nvSpPr>
        <p:spPr>
          <a:xfrm>
            <a:off x="7690186" y="1946638"/>
            <a:ext cx="1746940" cy="91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Host Grotesk Light"/>
              <a:ea typeface="Host Grotesk Light"/>
              <a:cs typeface="Host Grotesk Light"/>
              <a:sym typeface="Host Grotesk Light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0" y="6766633"/>
            <a:ext cx="12192000" cy="12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3585" cy="6858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1"/>
          </p:nvPr>
        </p:nvSpPr>
        <p:spPr>
          <a:xfrm>
            <a:off x="430570" y="721084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Clr>
                <a:schemeClr val="dk2"/>
              </a:buClr>
              <a:buSzPts val="1000"/>
            </a:pPr>
            <a:r>
              <a:rPr lang="en-GB" dirty="0"/>
              <a:t>MANAGED XDR SERVICE</a:t>
            </a:r>
            <a:endParaRPr dirty="0"/>
          </a:p>
        </p:txBody>
      </p:sp>
      <p:sp>
        <p:nvSpPr>
          <p:cNvPr id="238" name="Google Shape;238;p4"/>
          <p:cNvSpPr txBox="1">
            <a:spLocks noGrp="1"/>
          </p:cNvSpPr>
          <p:nvPr>
            <p:ph type="body" idx="3"/>
          </p:nvPr>
        </p:nvSpPr>
        <p:spPr>
          <a:xfrm>
            <a:off x="3318718" y="3551544"/>
            <a:ext cx="2523206" cy="95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Improved Security Posture: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help you strengthen your overall security and become more resilient to attacks.</a:t>
            </a:r>
          </a:p>
          <a:p>
            <a:pPr marL="0" lvl="0" indent="0"/>
            <a:endParaRPr dirty="0"/>
          </a:p>
        </p:txBody>
      </p:sp>
      <p:sp>
        <p:nvSpPr>
          <p:cNvPr id="239" name="Google Shape;239;p4"/>
          <p:cNvSpPr txBox="1">
            <a:spLocks noGrp="1"/>
          </p:cNvSpPr>
          <p:nvPr>
            <p:ph type="body" idx="4"/>
          </p:nvPr>
        </p:nvSpPr>
        <p:spPr>
          <a:xfrm>
            <a:off x="3318955" y="2257222"/>
            <a:ext cx="2523206" cy="91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Advanced Threat Detection: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use the latest technology to identify both known and unknown threats.</a:t>
            </a:r>
          </a:p>
          <a:p>
            <a:pPr marL="0" lvl="0" indent="0"/>
            <a:endParaRPr dirty="0"/>
          </a:p>
        </p:txBody>
      </p:sp>
      <p:sp>
        <p:nvSpPr>
          <p:cNvPr id="240" name="Google Shape;240;p4"/>
          <p:cNvSpPr txBox="1">
            <a:spLocks noGrp="1"/>
          </p:cNvSpPr>
          <p:nvPr>
            <p:ph type="body" idx="5"/>
          </p:nvPr>
        </p:nvSpPr>
        <p:spPr>
          <a:xfrm>
            <a:off x="419867" y="2257222"/>
            <a:ext cx="2523206" cy="80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24/7 Security Monitoring: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never sleep, ensuring your systems are protected around the clock.</a:t>
            </a:r>
          </a:p>
          <a:p>
            <a:pPr marL="0" lvl="0" indent="0"/>
            <a:endParaRPr dirty="0"/>
          </a:p>
        </p:txBody>
      </p:sp>
      <p:sp>
        <p:nvSpPr>
          <p:cNvPr id="241" name="Google Shape;241;p4"/>
          <p:cNvSpPr txBox="1">
            <a:spLocks noGrp="1"/>
          </p:cNvSpPr>
          <p:nvPr>
            <p:ph type="body" idx="6"/>
          </p:nvPr>
        </p:nvSpPr>
        <p:spPr>
          <a:xfrm>
            <a:off x="418771" y="3562826"/>
            <a:ext cx="2523206" cy="8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Reduced Risk of Data Breaches: </a:t>
            </a:r>
            <a:r>
              <a:rPr lang="en-GB" b="0" dirty="0">
                <a:latin typeface="Host Grotesk" panose="020B0604020202020204" charset="0"/>
              </a:rPr>
              <a:t>Our comprehensive approach helps to significantly lower your risk of a successful cyberattack.</a:t>
            </a:r>
          </a:p>
          <a:p>
            <a:pPr marL="0" lvl="0" indent="0"/>
            <a:endParaRPr dirty="0"/>
          </a:p>
        </p:txBody>
      </p:sp>
      <p:sp>
        <p:nvSpPr>
          <p:cNvPr id="245" name="Google Shape;245;p4"/>
          <p:cNvSpPr txBox="1">
            <a:spLocks noGrp="1"/>
          </p:cNvSpPr>
          <p:nvPr>
            <p:ph type="body" idx="13"/>
          </p:nvPr>
        </p:nvSpPr>
        <p:spPr>
          <a:xfrm>
            <a:off x="430570" y="1489153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 dirty="0"/>
              <a:t>KEY BENEFITS</a:t>
            </a:r>
            <a:endParaRPr dirty="0"/>
          </a:p>
        </p:txBody>
      </p:sp>
      <p:sp>
        <p:nvSpPr>
          <p:cNvPr id="248" name="Google Shape;248;p4"/>
          <p:cNvSpPr txBox="1">
            <a:spLocks noGrp="1"/>
          </p:cNvSpPr>
          <p:nvPr>
            <p:ph type="body" idx="16"/>
          </p:nvPr>
        </p:nvSpPr>
        <p:spPr>
          <a:xfrm>
            <a:off x="9117131" y="2257223"/>
            <a:ext cx="2523206" cy="91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Proactive Threat Hunting: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don't just wait for threats to come to us; we actively hunt for them in your environment.</a:t>
            </a:r>
          </a:p>
          <a:p>
            <a:pPr marL="0" lvl="0" indent="0"/>
            <a:endParaRPr lang="en-GB" dirty="0">
              <a:latin typeface="Host Grotesk"/>
            </a:endParaRPr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7"/>
          </p:nvPr>
        </p:nvSpPr>
        <p:spPr>
          <a:xfrm>
            <a:off x="6218042" y="2257223"/>
            <a:ext cx="2719481" cy="115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Rapid Incident Response: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Our team of experts will quickly contain and support you to understand the threat you/re facing, minimising the impact on your business. </a:t>
            </a:r>
          </a:p>
          <a:p>
            <a:r>
              <a:rPr lang="en-GB" dirty="0"/>
              <a:t> </a:t>
            </a:r>
          </a:p>
          <a:p>
            <a:pPr marL="0" lvl="0" indent="0"/>
            <a:endParaRPr dirty="0"/>
          </a:p>
        </p:txBody>
      </p:sp>
      <p:cxnSp>
        <p:nvCxnSpPr>
          <p:cNvPr id="255" name="Google Shape;255;p4"/>
          <p:cNvCxnSpPr/>
          <p:nvPr/>
        </p:nvCxnSpPr>
        <p:spPr>
          <a:xfrm>
            <a:off x="418771" y="2115057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4"/>
          <p:cNvCxnSpPr/>
          <p:nvPr/>
        </p:nvCxnSpPr>
        <p:spPr>
          <a:xfrm>
            <a:off x="3317238" y="2115057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4"/>
          <p:cNvCxnSpPr/>
          <p:nvPr/>
        </p:nvCxnSpPr>
        <p:spPr>
          <a:xfrm>
            <a:off x="6236486" y="2115057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4"/>
          <p:cNvCxnSpPr/>
          <p:nvPr/>
        </p:nvCxnSpPr>
        <p:spPr>
          <a:xfrm>
            <a:off x="9105416" y="2115057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4"/>
          <p:cNvCxnSpPr/>
          <p:nvPr/>
        </p:nvCxnSpPr>
        <p:spPr>
          <a:xfrm>
            <a:off x="405491" y="3422599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4"/>
          <p:cNvCxnSpPr/>
          <p:nvPr/>
        </p:nvCxnSpPr>
        <p:spPr>
          <a:xfrm>
            <a:off x="3318718" y="3422599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4"/>
          <p:cNvCxnSpPr/>
          <p:nvPr/>
        </p:nvCxnSpPr>
        <p:spPr>
          <a:xfrm>
            <a:off x="6237966" y="3422599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4"/>
          <p:cNvCxnSpPr/>
          <p:nvPr/>
        </p:nvCxnSpPr>
        <p:spPr>
          <a:xfrm>
            <a:off x="9106896" y="3422599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4"/>
          <p:cNvCxnSpPr/>
          <p:nvPr/>
        </p:nvCxnSpPr>
        <p:spPr>
          <a:xfrm>
            <a:off x="405491" y="4634342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4"/>
          <p:cNvCxnSpPr/>
          <p:nvPr/>
        </p:nvCxnSpPr>
        <p:spPr>
          <a:xfrm>
            <a:off x="3318718" y="4634342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38;p4">
            <a:extLst>
              <a:ext uri="{FF2B5EF4-FFF2-40B4-BE49-F238E27FC236}">
                <a16:creationId xmlns:a16="http://schemas.microsoft.com/office/drawing/2014/main" id="{9D943924-42E1-9003-FD02-1CFD962BDAE7}"/>
              </a:ext>
            </a:extLst>
          </p:cNvPr>
          <p:cNvSpPr txBox="1">
            <a:spLocks/>
          </p:cNvSpPr>
          <p:nvPr/>
        </p:nvSpPr>
        <p:spPr>
          <a:xfrm>
            <a:off x="9082526" y="3559199"/>
            <a:ext cx="2523206" cy="95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Expert Security Team: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Supplement your existing team with our experienced security professionals.</a:t>
            </a:r>
          </a:p>
          <a:p>
            <a:pPr marL="0" indent="0"/>
            <a:endParaRPr lang="en-GB" dirty="0"/>
          </a:p>
        </p:txBody>
      </p:sp>
      <p:sp>
        <p:nvSpPr>
          <p:cNvPr id="30" name="Google Shape;241;p4">
            <a:extLst>
              <a:ext uri="{FF2B5EF4-FFF2-40B4-BE49-F238E27FC236}">
                <a16:creationId xmlns:a16="http://schemas.microsoft.com/office/drawing/2014/main" id="{95671C23-0AA0-15B0-91BB-B9FBBD077667}"/>
              </a:ext>
            </a:extLst>
          </p:cNvPr>
          <p:cNvSpPr txBox="1">
            <a:spLocks/>
          </p:cNvSpPr>
          <p:nvPr/>
        </p:nvSpPr>
        <p:spPr>
          <a:xfrm>
            <a:off x="6182579" y="3560548"/>
            <a:ext cx="2523206" cy="8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Cost-Effective Security: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Gain access to enterprise-grade security without the overhead of building and maintaining an in-house security team.</a:t>
            </a:r>
          </a:p>
          <a:p>
            <a:pPr marL="0" indent="0"/>
            <a:endParaRPr lang="en-GB" dirty="0"/>
          </a:p>
        </p:txBody>
      </p:sp>
      <p:cxnSp>
        <p:nvCxnSpPr>
          <p:cNvPr id="31" name="Google Shape;263;p4">
            <a:extLst>
              <a:ext uri="{FF2B5EF4-FFF2-40B4-BE49-F238E27FC236}">
                <a16:creationId xmlns:a16="http://schemas.microsoft.com/office/drawing/2014/main" id="{F777FFFD-A845-83EA-1028-D40E27F3F58F}"/>
              </a:ext>
            </a:extLst>
          </p:cNvPr>
          <p:cNvCxnSpPr/>
          <p:nvPr/>
        </p:nvCxnSpPr>
        <p:spPr>
          <a:xfrm>
            <a:off x="6169299" y="4632064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264;p4">
            <a:extLst>
              <a:ext uri="{FF2B5EF4-FFF2-40B4-BE49-F238E27FC236}">
                <a16:creationId xmlns:a16="http://schemas.microsoft.com/office/drawing/2014/main" id="{B46E426B-A643-592E-9479-84D6E09D988C}"/>
              </a:ext>
            </a:extLst>
          </p:cNvPr>
          <p:cNvCxnSpPr/>
          <p:nvPr/>
        </p:nvCxnSpPr>
        <p:spPr>
          <a:xfrm>
            <a:off x="9082526" y="4632064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"/>
          <p:cNvSpPr txBox="1">
            <a:spLocks noGrp="1"/>
          </p:cNvSpPr>
          <p:nvPr>
            <p:ph type="body" idx="1"/>
          </p:nvPr>
        </p:nvSpPr>
        <p:spPr>
          <a:xfrm>
            <a:off x="469900" y="445781"/>
            <a:ext cx="353060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SzPts val="1000"/>
            </a:pPr>
            <a:r>
              <a:rPr lang="en-GB" dirty="0"/>
              <a:t>MANAGED XDR SERVICE</a:t>
            </a:r>
            <a:endParaRPr dirty="0"/>
          </a:p>
        </p:txBody>
      </p:sp>
      <p:sp>
        <p:nvSpPr>
          <p:cNvPr id="299" name="Google Shape;299;p6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/>
              <a:t>WHY CYBIT?</a:t>
            </a:r>
            <a:endParaRPr/>
          </a:p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1" name="Google Shape;301;p6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  <a:t>Expertise and Partnership: </a:t>
            </a:r>
            <a:b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>
                <a:latin typeface="Host Grotesk"/>
                <a:ea typeface="Host Grotesk"/>
                <a:cs typeface="Host Grotesk"/>
                <a:sym typeface="Host Grotesk"/>
              </a:rPr>
              <a:t>Cybit and Cameo combine their expertise to deliver a comprehensive and reliable JML service.</a:t>
            </a:r>
            <a:endParaRPr/>
          </a:p>
        </p:txBody>
      </p:sp>
      <p:sp>
        <p:nvSpPr>
          <p:cNvPr id="302" name="Google Shape;302;p6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  <a:t>Scalability and Flexibility: </a:t>
            </a:r>
            <a:b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>
                <a:latin typeface="Host Grotesk"/>
                <a:ea typeface="Host Grotesk"/>
                <a:cs typeface="Host Grotesk"/>
                <a:sym typeface="Host Grotesk"/>
              </a:rPr>
              <a:t>The service is designed to be scalable and adaptable to organisations of all sizes.</a:t>
            </a:r>
            <a:endParaRPr/>
          </a:p>
        </p:txBody>
      </p:sp>
      <p:sp>
        <p:nvSpPr>
          <p:cNvPr id="303" name="Google Shape;303;p6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  <a:t>Cost-Effectiveness: </a:t>
            </a:r>
            <a:b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>
                <a:latin typeface="Host Grotesk"/>
                <a:ea typeface="Host Grotesk"/>
                <a:cs typeface="Host Grotesk"/>
                <a:sym typeface="Host Grotesk"/>
              </a:rPr>
              <a:t>Outsourcing JML processes reduces </a:t>
            </a:r>
            <a:br>
              <a:rPr lang="en-GB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>
                <a:latin typeface="Host Grotesk"/>
                <a:ea typeface="Host Grotesk"/>
                <a:cs typeface="Host Grotesk"/>
                <a:sym typeface="Host Grotesk"/>
              </a:rPr>
              <a:t>internal operational costs.</a:t>
            </a:r>
            <a:endParaRPr/>
          </a:p>
        </p:txBody>
      </p:sp>
      <p:sp>
        <p:nvSpPr>
          <p:cNvPr id="304" name="Google Shape;304;p6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  <a:t>Focus on Employee Experience: </a:t>
            </a:r>
            <a:b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>
                <a:latin typeface="Host Grotesk"/>
                <a:ea typeface="Host Grotesk"/>
                <a:cs typeface="Host Grotesk"/>
                <a:sym typeface="Host Grotesk"/>
              </a:rPr>
              <a:t>The service ensures a smooth and positive experience for employees during transitions.</a:t>
            </a:r>
            <a:endParaRPr/>
          </a:p>
        </p:txBody>
      </p:sp>
      <p:sp>
        <p:nvSpPr>
          <p:cNvPr id="305" name="Google Shape;305;p6"/>
          <p:cNvSpPr txBox="1">
            <a:spLocks noGrp="1"/>
          </p:cNvSpPr>
          <p:nvPr>
            <p:ph type="body" idx="8"/>
          </p:nvPr>
        </p:nvSpPr>
        <p:spPr>
          <a:xfrm>
            <a:off x="4630222" y="4479202"/>
            <a:ext cx="3005017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  <a:t>Commitment to Sustainability: </a:t>
            </a:r>
            <a:b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>
                <a:latin typeface="Host Grotesk"/>
                <a:ea typeface="Host Grotesk"/>
                <a:cs typeface="Host Grotesk"/>
                <a:sym typeface="Host Grotesk"/>
              </a:rPr>
              <a:t>Environmentally responsible disposal of legacy equipment.</a:t>
            </a: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body" idx="9"/>
          </p:nvPr>
        </p:nvSpPr>
        <p:spPr>
          <a:xfrm>
            <a:off x="8299140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  <a:t>Security and Compliance: </a:t>
            </a:r>
            <a:br>
              <a:rPr lang="en-GB" b="1">
                <a:latin typeface="Host Grotesk SemiBold"/>
                <a:ea typeface="Host Grotesk SemiBold"/>
                <a:cs typeface="Host Grotesk SemiBold"/>
                <a:sym typeface="Host Grotesk SemiBold"/>
              </a:rPr>
            </a:br>
            <a:r>
              <a:rPr lang="en-GB">
                <a:latin typeface="Host Grotesk"/>
                <a:ea typeface="Host Grotesk"/>
                <a:cs typeface="Host Grotesk"/>
                <a:sym typeface="Host Grotesk"/>
              </a:rPr>
              <a:t>Secure handling of data and adherence </a:t>
            </a:r>
            <a:br>
              <a:rPr lang="en-GB">
                <a:latin typeface="Host Grotesk"/>
                <a:ea typeface="Host Grotesk"/>
                <a:cs typeface="Host Grotesk"/>
                <a:sym typeface="Host Grotesk"/>
              </a:rPr>
            </a:br>
            <a:r>
              <a:rPr lang="en-GB">
                <a:latin typeface="Host Grotesk"/>
                <a:ea typeface="Host Grotesk"/>
                <a:cs typeface="Host Grotesk"/>
                <a:sym typeface="Host Grotesk"/>
              </a:rPr>
              <a:t>to relevant regulations.</a:t>
            </a:r>
            <a:endParaRPr/>
          </a:p>
        </p:txBody>
      </p:sp>
      <p:sp>
        <p:nvSpPr>
          <p:cNvPr id="307" name="Google Shape;307;p6"/>
          <p:cNvSpPr/>
          <p:nvPr/>
        </p:nvSpPr>
        <p:spPr>
          <a:xfrm>
            <a:off x="0" y="6380989"/>
            <a:ext cx="12192000" cy="512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0" y="6051176"/>
            <a:ext cx="2017059" cy="8424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" y="6248079"/>
            <a:ext cx="1143747" cy="30077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6"/>
          <p:cNvSpPr txBox="1"/>
          <p:nvPr/>
        </p:nvSpPr>
        <p:spPr>
          <a:xfrm>
            <a:off x="3093986" y="6463821"/>
            <a:ext cx="8663454" cy="2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864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rgbClr val="191526"/>
                </a:solidFill>
                <a:latin typeface="Host Grotesk"/>
                <a:ea typeface="Host Grotesk"/>
                <a:cs typeface="Host Grotesk"/>
                <a:sym typeface="Host Grotesk"/>
              </a:rPr>
              <a:t>FIND OUT MORE → CONTACT HELLO@CYBIT.COM</a:t>
            </a: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D83DD7-5C04-4824-0004-977805474A5D}"/>
              </a:ext>
            </a:extLst>
          </p:cNvPr>
          <p:cNvSpPr/>
          <p:nvPr/>
        </p:nvSpPr>
        <p:spPr>
          <a:xfrm>
            <a:off x="707923" y="2231923"/>
            <a:ext cx="10766322" cy="3267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Host Grotesk" panose="020B0604020202020204" charset="0"/>
            </a:endParaRPr>
          </a:p>
          <a:p>
            <a:endParaRPr lang="en-GB" dirty="0">
              <a:latin typeface="Host Grotesk" panose="020B0604020202020204" charset="0"/>
            </a:endParaRPr>
          </a:p>
          <a:p>
            <a:endParaRPr lang="en-GB" dirty="0">
              <a:latin typeface="Host Grotesk" panose="020B0604020202020204" charset="0"/>
            </a:endParaRPr>
          </a:p>
          <a:p>
            <a:endParaRPr lang="en-GB" sz="800" dirty="0">
              <a:latin typeface="Host Grotesk" panose="020B0604020202020204" charset="0"/>
            </a:endParaRPr>
          </a:p>
          <a:p>
            <a:r>
              <a:rPr lang="en-GB" dirty="0" err="1">
                <a:latin typeface="Host Grotesk" panose="020B0604020202020204" charset="0"/>
              </a:rPr>
              <a:t>Cyberfort</a:t>
            </a:r>
            <a:r>
              <a:rPr lang="en-GB" dirty="0">
                <a:latin typeface="Host Grotesk" panose="020B0604020202020204" charset="0"/>
              </a:rPr>
              <a:t>, in partnership with Cybit, provides a comprehensive Managed Extended Detection and Response (MXDR) service that combines cutting-edge technology with expert human analysis. </a:t>
            </a:r>
            <a:r>
              <a:rPr lang="en-GB" dirty="0" err="1">
                <a:latin typeface="Host Grotesk" panose="020B0604020202020204" charset="0"/>
              </a:rPr>
              <a:t>Cyberfort’s</a:t>
            </a:r>
            <a:r>
              <a:rPr lang="en-GB" dirty="0">
                <a:latin typeface="Host Grotesk" panose="020B0604020202020204" charset="0"/>
              </a:rPr>
              <a:t> 24/7 security operations centre (SOC) is staffed by experienced security professionals who are dedicated to protecting your organisation from cyber threats. </a:t>
            </a:r>
          </a:p>
          <a:p>
            <a:r>
              <a:rPr lang="en-GB" dirty="0">
                <a:latin typeface="Host Grotesk" panose="020B0604020202020204" charset="0"/>
              </a:rPr>
              <a:t>The partnership with </a:t>
            </a:r>
            <a:r>
              <a:rPr lang="en-GB" dirty="0" err="1">
                <a:latin typeface="Host Grotesk" panose="020B0604020202020204" charset="0"/>
              </a:rPr>
              <a:t>Cyberfort</a:t>
            </a:r>
            <a:r>
              <a:rPr lang="en-GB" dirty="0">
                <a:latin typeface="Host Grotesk" panose="020B0604020202020204" charset="0"/>
              </a:rPr>
              <a:t> allows Cybit to leverage a broader range of security expertise and resources, providing you with a more robust and effective security solution. We understand that every organisation is different, so </a:t>
            </a:r>
            <a:r>
              <a:rPr lang="en-GB" dirty="0" err="1">
                <a:latin typeface="Host Grotesk" panose="020B0604020202020204" charset="0"/>
              </a:rPr>
              <a:t>Cyberfort</a:t>
            </a:r>
            <a:r>
              <a:rPr lang="en-GB" dirty="0">
                <a:latin typeface="Host Grotesk" panose="020B0604020202020204" charset="0"/>
              </a:rPr>
              <a:t> tailor the MXDR service to meet your specific needs and budget.</a:t>
            </a:r>
          </a:p>
          <a:p>
            <a:endParaRPr lang="en-GB" dirty="0">
              <a:latin typeface="Host Grotesk" panose="020B0604020202020204" charset="0"/>
            </a:endParaRP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Next Steps</a:t>
            </a:r>
            <a:endParaRPr lang="en-GB" dirty="0"/>
          </a:p>
          <a:p>
            <a:r>
              <a:rPr lang="en-GB" dirty="0"/>
              <a:t>Contact us today to learn how the MXDR service can help you protect your organisation from today's evolving cyber threats.</a:t>
            </a:r>
          </a:p>
          <a:p>
            <a:endParaRPr lang="en-GB" dirty="0">
              <a:latin typeface="Host Grotesk" panose="020B0604020202020204" charset="0"/>
            </a:endParaRPr>
          </a:p>
          <a:p>
            <a:endParaRPr lang="en-GB" dirty="0">
              <a:latin typeface="Host Grotesk" panose="020B0604020202020204" charset="0"/>
            </a:endParaRPr>
          </a:p>
          <a:p>
            <a:endParaRPr lang="en-GB" dirty="0">
              <a:latin typeface="Host Grotesk" panose="020B0604020202020204" charset="0"/>
            </a:endParaRPr>
          </a:p>
          <a:p>
            <a:endParaRPr lang="en-GB" dirty="0">
              <a:latin typeface="Host Grotesk" panose="020B0604020202020204" charset="0"/>
            </a:endParaRPr>
          </a:p>
          <a:p>
            <a:endParaRPr lang="en-GB" dirty="0">
              <a:latin typeface="Host Grotesk" panose="020B0604020202020204" charset="0"/>
            </a:endParaRPr>
          </a:p>
          <a:p>
            <a:endParaRPr lang="en-GB" dirty="0">
              <a:latin typeface="Host Grotesk" panose="020B06040202020202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ybit_2025">
      <a:dk1>
        <a:srgbClr val="191526"/>
      </a:dk1>
      <a:lt1>
        <a:srgbClr val="FFFFFF"/>
      </a:lt1>
      <a:dk2>
        <a:srgbClr val="191526"/>
      </a:dk2>
      <a:lt2>
        <a:srgbClr val="EAEAEA"/>
      </a:lt2>
      <a:accent1>
        <a:srgbClr val="191526"/>
      </a:accent1>
      <a:accent2>
        <a:srgbClr val="EAEAEA"/>
      </a:accent2>
      <a:accent3>
        <a:srgbClr val="A2AD9D"/>
      </a:accent3>
      <a:accent4>
        <a:srgbClr val="8993AD"/>
      </a:accent4>
      <a:accent5>
        <a:srgbClr val="CDB281"/>
      </a:accent5>
      <a:accent6>
        <a:srgbClr val="BC906B"/>
      </a:accent6>
      <a:hlink>
        <a:srgbClr val="191526"/>
      </a:hlink>
      <a:folHlink>
        <a:srgbClr val="1915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F20DDA4682444A9BD0F79CDFB624F5" ma:contentTypeVersion="12" ma:contentTypeDescription="Create a new document." ma:contentTypeScope="" ma:versionID="e6707f7a74a85c5653c5883d3ba45fb1">
  <xsd:schema xmlns:xsd="http://www.w3.org/2001/XMLSchema" xmlns:xs="http://www.w3.org/2001/XMLSchema" xmlns:p="http://schemas.microsoft.com/office/2006/metadata/properties" xmlns:ns2="446bb1d1-9132-4d2a-b6a4-f56fe66fc4a9" xmlns:ns3="f3264935-fc1f-4b8e-b9fc-7170a8fb0512" targetNamespace="http://schemas.microsoft.com/office/2006/metadata/properties" ma:root="true" ma:fieldsID="1a48b1c7aad57e85e309dfe948cdebbd" ns2:_="" ns3:_="">
    <xsd:import namespace="446bb1d1-9132-4d2a-b6a4-f56fe66fc4a9"/>
    <xsd:import namespace="f3264935-fc1f-4b8e-b9fc-7170a8fb05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bb1d1-9132-4d2a-b6a4-f56fe66fc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b40926-c1b7-4584-af76-aab0515ba5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4935-fc1f-4b8e-b9fc-7170a8fb05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c7b327-490c-4ea5-b4fc-d1c5290c3ac2}" ma:internalName="TaxCatchAll" ma:showField="CatchAllData" ma:web="f3264935-fc1f-4b8e-b9fc-7170a8fb05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264935-fc1f-4b8e-b9fc-7170a8fb0512" xsi:nil="true"/>
    <lcf76f155ced4ddcb4097134ff3c332f xmlns="446bb1d1-9132-4d2a-b6a4-f56fe66fc4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B37DD29-F1EC-4E7B-B727-BA06ABFA2F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bb1d1-9132-4d2a-b6a4-f56fe66fc4a9"/>
    <ds:schemaRef ds:uri="f3264935-fc1f-4b8e-b9fc-7170a8fb05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D64354-44EF-45F1-AEE1-0C9E3C0853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124FED-5073-43A6-AC4C-D48352DEF874}">
  <ds:schemaRefs>
    <ds:schemaRef ds:uri="http://schemas.microsoft.com/office/2006/metadata/properties"/>
    <ds:schemaRef ds:uri="http://schemas.microsoft.com/office/infopath/2007/PartnerControls"/>
    <ds:schemaRef ds:uri="f3264935-fc1f-4b8e-b9fc-7170a8fb0512"/>
    <ds:schemaRef ds:uri="446bb1d1-9132-4d2a-b6a4-f56fe66fc4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556</Words>
  <Application>Microsoft Office PowerPoint</Application>
  <PresentationFormat>Widescreen</PresentationFormat>
  <Paragraphs>57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MANAGED XDR SERVICE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Laura Wynn-Owen</dc:creator>
  <cp:lastModifiedBy>Gio Sizino</cp:lastModifiedBy>
  <cp:revision>19</cp:revision>
  <dcterms:created xsi:type="dcterms:W3CDTF">2023-09-04T15:24:21Z</dcterms:created>
  <dcterms:modified xsi:type="dcterms:W3CDTF">2025-08-27T13:51:05Z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57d93e-4a98-452f-9637-9e49cbbabcf8_Enabled">
    <vt:lpwstr>true</vt:lpwstr>
  </property>
  <property fmtid="{D5CDD505-2E9C-101B-9397-08002B2CF9AE}" pid="3" name="MSIP_Label_b757d93e-4a98-452f-9637-9e49cbbabcf8_SetDate">
    <vt:lpwstr>2025-07-29T13:29:33Z</vt:lpwstr>
  </property>
  <property fmtid="{D5CDD505-2E9C-101B-9397-08002B2CF9AE}" pid="4" name="MSIP_Label_b757d93e-4a98-452f-9637-9e49cbbabcf8_Method">
    <vt:lpwstr>Standard</vt:lpwstr>
  </property>
  <property fmtid="{D5CDD505-2E9C-101B-9397-08002B2CF9AE}" pid="5" name="MSIP_Label_b757d93e-4a98-452f-9637-9e49cbbabcf8_Name">
    <vt:lpwstr>Unclassified_</vt:lpwstr>
  </property>
  <property fmtid="{D5CDD505-2E9C-101B-9397-08002B2CF9AE}" pid="6" name="MSIP_Label_b757d93e-4a98-452f-9637-9e49cbbabcf8_SiteId">
    <vt:lpwstr>afde4782-7a2f-4c87-824f-7a386fa0c31b</vt:lpwstr>
  </property>
  <property fmtid="{D5CDD505-2E9C-101B-9397-08002B2CF9AE}" pid="7" name="MSIP_Label_b757d93e-4a98-452f-9637-9e49cbbabcf8_ActionId">
    <vt:lpwstr>0b2098c8-f0b5-4e20-8410-42f0e9cf2c8e</vt:lpwstr>
  </property>
  <property fmtid="{D5CDD505-2E9C-101B-9397-08002B2CF9AE}" pid="8" name="MSIP_Label_b757d93e-4a98-452f-9637-9e49cbbabcf8_ContentBits">
    <vt:lpwstr>0</vt:lpwstr>
  </property>
  <property fmtid="{D5CDD505-2E9C-101B-9397-08002B2CF9AE}" pid="9" name="MSIP_Label_b757d93e-4a98-452f-9637-9e49cbbabcf8_Tag">
    <vt:lpwstr>10, 3, 0, 1</vt:lpwstr>
  </property>
  <property fmtid="{D5CDD505-2E9C-101B-9397-08002B2CF9AE}" pid="10" name="ContentTypeId">
    <vt:lpwstr>0x01010003F20DDA4682444A9BD0F79CDFB624F5</vt:lpwstr>
  </property>
  <property fmtid="{D5CDD505-2E9C-101B-9397-08002B2CF9AE}" pid="11" name="MediaServiceImageTags">
    <vt:lpwstr/>
  </property>
</Properties>
</file>