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9"/>
  </p:notesMasterIdLst>
  <p:sldIdLst>
    <p:sldId id="256" r:id="rId5"/>
    <p:sldId id="257" r:id="rId6"/>
    <p:sldId id="259" r:id="rId7"/>
    <p:sldId id="261" r:id="rId8"/>
  </p:sldIdLst>
  <p:sldSz cx="12192000" cy="6858000"/>
  <p:notesSz cx="6858000" cy="9144000"/>
  <p:embeddedFontLst>
    <p:embeddedFont>
      <p:font typeface="Host Grotesk"/>
      <p:regular r:id="rId10"/>
      <p:bold r:id="rId11"/>
      <p:italic r:id="rId12"/>
      <p:boldItalic r:id="rId13"/>
    </p:embeddedFont>
    <p:embeddedFont>
      <p:font typeface="Host Grotesk Light" panose="020B0504030402000203"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F2059-3EC0-AA0B-C334-A5541A8EB664}" v="18" dt="2025-08-21T12:04:43.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83"/>
        <p:guide pos="4248"/>
        <p:guide orient="horz" pos="1344"/>
        <p:guide orient="horz" pos="28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3" Type="http://schemas.openxmlformats.org/officeDocument/2006/relationships/customXml" Target="../customXml/item3.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8" Type="http://customschemas.google.com/relationships/presentationmetadata" Target="metadata"/><Relationship Id="rId10"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S::gio.sizino@cybit.com::5bb4131d-65cd-4b02-b8e7-b9c18182aeed" providerId="AD" clId="Web-{6B0F2059-3EC0-AA0B-C334-A5541A8EB664}"/>
    <pc:docChg chg="modSld">
      <pc:chgData name="Gio Sizino" userId="S::gio.sizino@cybit.com::5bb4131d-65cd-4b02-b8e7-b9c18182aeed" providerId="AD" clId="Web-{6B0F2059-3EC0-AA0B-C334-A5541A8EB664}" dt="2025-08-21T12:04:43.004" v="14" actId="1076"/>
      <pc:docMkLst>
        <pc:docMk/>
      </pc:docMkLst>
      <pc:sldChg chg="modSp">
        <pc:chgData name="Gio Sizino" userId="S::gio.sizino@cybit.com::5bb4131d-65cd-4b02-b8e7-b9c18182aeed" providerId="AD" clId="Web-{6B0F2059-3EC0-AA0B-C334-A5541A8EB664}" dt="2025-08-21T12:03:23.407" v="6" actId="1076"/>
        <pc:sldMkLst>
          <pc:docMk/>
          <pc:sldMk cId="0" sldId="256"/>
        </pc:sldMkLst>
        <pc:spChg chg="mod">
          <ac:chgData name="Gio Sizino" userId="S::gio.sizino@cybit.com::5bb4131d-65cd-4b02-b8e7-b9c18182aeed" providerId="AD" clId="Web-{6B0F2059-3EC0-AA0B-C334-A5541A8EB664}" dt="2025-08-21T12:03:23.407" v="6" actId="1076"/>
          <ac:spMkLst>
            <pc:docMk/>
            <pc:sldMk cId="0" sldId="256"/>
            <ac:spMk id="180" creationId="{00000000-0000-0000-0000-000000000000}"/>
          </ac:spMkLst>
        </pc:spChg>
        <pc:picChg chg="mod">
          <ac:chgData name="Gio Sizino" userId="S::gio.sizino@cybit.com::5bb4131d-65cd-4b02-b8e7-b9c18182aeed" providerId="AD" clId="Web-{6B0F2059-3EC0-AA0B-C334-A5541A8EB664}" dt="2025-08-21T12:03:17.923" v="5"/>
          <ac:picMkLst>
            <pc:docMk/>
            <pc:sldMk cId="0" sldId="256"/>
            <ac:picMk id="179" creationId="{00000000-0000-0000-0000-000000000000}"/>
          </ac:picMkLst>
        </pc:picChg>
      </pc:sldChg>
      <pc:sldChg chg="addSp delSp modSp">
        <pc:chgData name="Gio Sizino" userId="S::gio.sizino@cybit.com::5bb4131d-65cd-4b02-b8e7-b9c18182aeed" providerId="AD" clId="Web-{6B0F2059-3EC0-AA0B-C334-A5541A8EB664}" dt="2025-08-21T12:04:43.004" v="14" actId="1076"/>
        <pc:sldMkLst>
          <pc:docMk/>
          <pc:sldMk cId="0" sldId="257"/>
        </pc:sldMkLst>
        <pc:spChg chg="add del mod">
          <ac:chgData name="Gio Sizino" userId="S::gio.sizino@cybit.com::5bb4131d-65cd-4b02-b8e7-b9c18182aeed" providerId="AD" clId="Web-{6B0F2059-3EC0-AA0B-C334-A5541A8EB664}" dt="2025-08-21T12:03:45.330" v="12"/>
          <ac:spMkLst>
            <pc:docMk/>
            <pc:sldMk cId="0" sldId="257"/>
            <ac:spMk id="3" creationId="{0AC9EBFD-58D6-9C67-047D-E577DA7A2014}"/>
          </ac:spMkLst>
        </pc:spChg>
        <pc:spChg chg="del">
          <ac:chgData name="Gio Sizino" userId="S::gio.sizino@cybit.com::5bb4131d-65cd-4b02-b8e7-b9c18182aeed" providerId="AD" clId="Web-{6B0F2059-3EC0-AA0B-C334-A5541A8EB664}" dt="2025-08-21T12:03:37.502" v="9"/>
          <ac:spMkLst>
            <pc:docMk/>
            <pc:sldMk cId="0" sldId="257"/>
            <ac:spMk id="5" creationId="{7F2C4429-A2FC-4EF4-52EB-7B36EA2DE789}"/>
          </ac:spMkLst>
        </pc:spChg>
        <pc:spChg chg="add del mod">
          <ac:chgData name="Gio Sizino" userId="S::gio.sizino@cybit.com::5bb4131d-65cd-4b02-b8e7-b9c18182aeed" providerId="AD" clId="Web-{6B0F2059-3EC0-AA0B-C334-A5541A8EB664}" dt="2025-08-21T12:03:43.392" v="11"/>
          <ac:spMkLst>
            <pc:docMk/>
            <pc:sldMk cId="0" sldId="257"/>
            <ac:spMk id="6" creationId="{AA002E49-E854-8C62-B04C-E0023A92CCF6}"/>
          </ac:spMkLst>
        </pc:spChg>
        <pc:spChg chg="mod">
          <ac:chgData name="Gio Sizino" userId="S::gio.sizino@cybit.com::5bb4131d-65cd-4b02-b8e7-b9c18182aeed" providerId="AD" clId="Web-{6B0F2059-3EC0-AA0B-C334-A5541A8EB664}" dt="2025-08-21T12:04:43.004" v="14" actId="1076"/>
          <ac:spMkLst>
            <pc:docMk/>
            <pc:sldMk cId="0" sldId="257"/>
            <ac:spMk id="191" creationId="{00000000-0000-0000-0000-000000000000}"/>
          </ac:spMkLst>
        </pc:spChg>
        <pc:spChg chg="del">
          <ac:chgData name="Gio Sizino" userId="S::gio.sizino@cybit.com::5bb4131d-65cd-4b02-b8e7-b9c18182aeed" providerId="AD" clId="Web-{6B0F2059-3EC0-AA0B-C334-A5541A8EB664}" dt="2025-08-21T12:03:35.064" v="7"/>
          <ac:spMkLst>
            <pc:docMk/>
            <pc:sldMk cId="0" sldId="257"/>
            <ac:spMk id="195" creationId="{00000000-0000-0000-0000-000000000000}"/>
          </ac:spMkLst>
        </pc:spChg>
        <pc:picChg chg="mod">
          <ac:chgData name="Gio Sizino" userId="S::gio.sizino@cybit.com::5bb4131d-65cd-4b02-b8e7-b9c18182aeed" providerId="AD" clId="Web-{6B0F2059-3EC0-AA0B-C334-A5541A8EB664}" dt="2025-08-21T12:04:35.800" v="13"/>
          <ac:picMkLst>
            <pc:docMk/>
            <pc:sldMk cId="0" sldId="257"/>
            <ac:picMk id="190" creationId="{00000000-0000-0000-0000-000000000000}"/>
          </ac:picMkLst>
        </pc:picChg>
        <pc:cxnChg chg="del">
          <ac:chgData name="Gio Sizino" userId="S::gio.sizino@cybit.com::5bb4131d-65cd-4b02-b8e7-b9c18182aeed" providerId="AD" clId="Web-{6B0F2059-3EC0-AA0B-C334-A5541A8EB664}" dt="2025-08-21T12:03:35.923" v="8"/>
          <ac:cxnSpMkLst>
            <pc:docMk/>
            <pc:sldMk cId="0" sldId="257"/>
            <ac:cxnSpMk id="198" creationId="{00000000-0000-0000-0000-0000000000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Four subtitle and image">
  <p:cSld name="12_Four subtitle and image">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0" y="0"/>
            <a:ext cx="12192000" cy="6858000"/>
          </a:xfrm>
          <a:prstGeom prst="rect">
            <a:avLst/>
          </a:prstGeom>
          <a:solidFill>
            <a:schemeClr val="accent1"/>
          </a:solidFill>
          <a:ln>
            <a:noFill/>
          </a:ln>
        </p:spPr>
      </p:sp>
      <p:sp>
        <p:nvSpPr>
          <p:cNvPr id="43" name="Google Shape;43;p11"/>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4"/>
          </p:nvPr>
        </p:nvSpPr>
        <p:spPr>
          <a:xfrm>
            <a:off x="3394369"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body" idx="5"/>
          </p:nvPr>
        </p:nvSpPr>
        <p:spPr>
          <a:xfrm>
            <a:off x="495281"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7"/>
          </p:nvPr>
        </p:nvSpPr>
        <p:spPr>
          <a:xfrm>
            <a:off x="3392652"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8"/>
          </p:nvPr>
        </p:nvSpPr>
        <p:spPr>
          <a:xfrm>
            <a:off x="492705"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9"/>
          </p:nvPr>
        </p:nvSpPr>
        <p:spPr>
          <a:xfrm>
            <a:off x="492705"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14"/>
          </p:nvPr>
        </p:nvSpPr>
        <p:spPr>
          <a:xfrm>
            <a:off x="3392652"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15"/>
          </p:nvPr>
        </p:nvSpPr>
        <p:spPr>
          <a:xfrm>
            <a:off x="9192545"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
          <p:cNvSpPr txBox="1">
            <a:spLocks noGrp="1"/>
          </p:cNvSpPr>
          <p:nvPr>
            <p:ph type="body" idx="17"/>
          </p:nvPr>
        </p:nvSpPr>
        <p:spPr>
          <a:xfrm>
            <a:off x="6293457"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body" idx="19"/>
          </p:nvPr>
        </p:nvSpPr>
        <p:spPr>
          <a:xfrm>
            <a:off x="9192545"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body" idx="20"/>
          </p:nvPr>
        </p:nvSpPr>
        <p:spPr>
          <a:xfrm>
            <a:off x="6292599"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
          <p:cNvSpPr txBox="1">
            <a:spLocks noGrp="1"/>
          </p:cNvSpPr>
          <p:nvPr>
            <p:ph type="body" idx="21"/>
          </p:nvPr>
        </p:nvSpPr>
        <p:spPr>
          <a:xfrm>
            <a:off x="6292599"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
          <p:cNvSpPr txBox="1">
            <a:spLocks noGrp="1"/>
          </p:cNvSpPr>
          <p:nvPr>
            <p:ph type="body" idx="22"/>
          </p:nvPr>
        </p:nvSpPr>
        <p:spPr>
          <a:xfrm>
            <a:off x="9192545"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looking at her phone&#10;&#10;AI-generated content may be incorrect."/>
          <p:cNvPicPr preferRelativeResize="0">
            <a:picLocks noGrp="1"/>
          </p:cNvPicPr>
          <p:nvPr>
            <p:ph type="pic" idx="2"/>
          </p:nvPr>
        </p:nvPicPr>
        <p:blipFill rotWithShape="1">
          <a:blip r:embed="rId3"/>
          <a:srcRect/>
          <a:stretch/>
        </p:blipFill>
        <p:spPr>
          <a:xfrm flipH="1">
            <a:off x="0" y="0"/>
            <a:ext cx="12192000" cy="6858000"/>
          </a:xfrm>
          <a:prstGeom prst="rect">
            <a:avLst/>
          </a:prstGeom>
          <a:noFill/>
          <a:ln>
            <a:noFill/>
          </a:ln>
        </p:spPr>
      </p:pic>
      <p:sp>
        <p:nvSpPr>
          <p:cNvPr id="180" name="Google Shape;180;p1"/>
          <p:cNvSpPr/>
          <p:nvPr/>
        </p:nvSpPr>
        <p:spPr>
          <a:xfrm>
            <a:off x="0" y="-301"/>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p>
            <a:pPr lvl="0"/>
            <a:r>
              <a:rPr lang="en-GB" dirty="0">
                <a:latin typeface="Host Grotesk"/>
                <a:ea typeface="Host Grotesk"/>
                <a:cs typeface="Host Grotesk"/>
                <a:sym typeface="Host Grotesk"/>
              </a:rPr>
              <a:t>DATA &amp; AI ROADMAP ADVISORY SERVICE </a:t>
            </a:r>
            <a:endParaRPr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A low angle view of a skyscraper&#10;&#10;AI-generated content may be incorrect."/>
          <p:cNvPicPr preferRelativeResize="0">
            <a:picLocks noGrp="1"/>
          </p:cNvPicPr>
          <p:nvPr>
            <p:ph type="pic" idx="3"/>
          </p:nvPr>
        </p:nvPicPr>
        <p:blipFill rotWithShape="1">
          <a:blip r:embed="rId3"/>
          <a:srcRect l="23639" r="23639"/>
          <a:stretch/>
        </p:blipFill>
        <p:spPr>
          <a:xfrm>
            <a:off x="6778627" y="0"/>
            <a:ext cx="5413373" cy="6858000"/>
          </a:xfrm>
          <a:prstGeom prst="rect">
            <a:avLst/>
          </a:prstGeom>
          <a:solidFill>
            <a:schemeClr val="accent2"/>
          </a:solidFill>
          <a:ln>
            <a:noFill/>
          </a:ln>
        </p:spPr>
      </p:pic>
      <p:sp>
        <p:nvSpPr>
          <p:cNvPr id="191" name="Google Shape;191;p2"/>
          <p:cNvSpPr/>
          <p:nvPr/>
        </p:nvSpPr>
        <p:spPr>
          <a:xfrm>
            <a:off x="6789392" y="0"/>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3681413"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DATA &amp; AI ROADMAP ADVISORY SERVICE </a:t>
            </a:r>
            <a:endParaRPr dirty="0"/>
          </a:p>
        </p:txBody>
      </p:sp>
      <p:sp>
        <p:nvSpPr>
          <p:cNvPr id="194" name="Google Shape;194;p2"/>
          <p:cNvSpPr txBox="1">
            <a:spLocks noGrp="1"/>
          </p:cNvSpPr>
          <p:nvPr>
            <p:ph type="body" idx="4"/>
          </p:nvPr>
        </p:nvSpPr>
        <p:spPr>
          <a:xfrm>
            <a:off x="222197" y="874832"/>
            <a:ext cx="6101443" cy="4994275"/>
          </a:xfrm>
          <a:prstGeom prst="rect">
            <a:avLst/>
          </a:prstGeom>
          <a:noFill/>
          <a:ln>
            <a:noFill/>
          </a:ln>
        </p:spPr>
        <p:txBody>
          <a:bodyPr spcFirstLastPara="1" wrap="square" lIns="0" tIns="0" rIns="0" bIns="0" anchor="t" anchorCtr="0">
            <a:noAutofit/>
          </a:bodyPr>
          <a:lstStyle/>
          <a:p>
            <a:pPr marL="252000" indent="0"/>
            <a:r>
              <a:rPr lang="en-GB" sz="1200" b="1" dirty="0">
                <a:latin typeface="Host Grotesk"/>
              </a:rPr>
              <a:t>From Vision to Action: Do you have a vision for how data and AI can transform your organisation, but lack a clear plan to get there?</a:t>
            </a:r>
            <a:endParaRPr lang="en-GB" sz="1200" dirty="0">
              <a:latin typeface="Host Grotesk"/>
            </a:endParaRPr>
          </a:p>
          <a:p>
            <a:pPr marL="252000" indent="0"/>
            <a:r>
              <a:rPr lang="en-GB" sz="1200" dirty="0">
                <a:latin typeface="Host Grotesk"/>
              </a:rPr>
              <a:t>Many organisations recognise the potential of data and AI but struggle to translate that potential into reality. A well-defined data roadmap is essential for turning a vision into actionable steps, ensuring that data initiatives deliver tangible business value.</a:t>
            </a:r>
          </a:p>
          <a:p>
            <a:pPr marL="252000" indent="0"/>
            <a:r>
              <a:rPr lang="en-GB" sz="1200" b="1" dirty="0">
                <a:latin typeface="Host Grotesk"/>
              </a:rPr>
              <a:t>Service Description</a:t>
            </a:r>
            <a:endParaRPr lang="en-GB" sz="1200" dirty="0">
              <a:latin typeface="Host Grotesk"/>
            </a:endParaRPr>
          </a:p>
          <a:p>
            <a:pPr marL="252000" indent="0"/>
            <a:r>
              <a:rPr lang="en-GB" sz="1200" dirty="0">
                <a:latin typeface="Host Grotesk"/>
              </a:rPr>
              <a:t>Cybit, in partnership with </a:t>
            </a:r>
            <a:r>
              <a:rPr lang="en-GB" sz="1200" dirty="0" err="1">
                <a:latin typeface="Host Grotesk"/>
              </a:rPr>
              <a:t>Keyrus</a:t>
            </a:r>
            <a:r>
              <a:rPr lang="en-GB" sz="1200" dirty="0">
                <a:latin typeface="Host Grotesk"/>
              </a:rPr>
              <a:t>, offers a Data &amp; AI Roadmap Design Service to help you create a clear, practical plan for leveraging data and AI to achieve your strategic objectives. We combine our deep understanding of your business with </a:t>
            </a:r>
            <a:r>
              <a:rPr lang="en-GB" sz="1200" dirty="0" err="1">
                <a:latin typeface="Host Grotesk"/>
              </a:rPr>
              <a:t>Keyrus</a:t>
            </a:r>
            <a:r>
              <a:rPr lang="en-GB" sz="1200" dirty="0">
                <a:latin typeface="Host Grotesk"/>
              </a:rPr>
              <a:t>' expertise in data architecture and technology consulting to provide you with a roadmap that is both ambitious and achievable.</a:t>
            </a:r>
          </a:p>
          <a:p>
            <a:pPr marL="252000" indent="0"/>
            <a:r>
              <a:rPr lang="en-GB" sz="1200" dirty="0">
                <a:latin typeface="Host Grotesk"/>
              </a:rPr>
              <a:t>This service helps   define a future data and AI state that aligns with your business goals and outlines the specific steps you need to take to get there. We focus on delivering value quickly while building a scalable and sustainable data and AI capability.</a:t>
            </a:r>
          </a:p>
          <a:p>
            <a:pPr marL="252000" indent="0"/>
            <a:r>
              <a:rPr lang="en-GB" sz="1200" b="1" dirty="0">
                <a:latin typeface="Host Grotesk"/>
              </a:rPr>
              <a:t>Key Deliverables</a:t>
            </a:r>
            <a:endParaRPr lang="en-GB" sz="1200" dirty="0">
              <a:latin typeface="Host Grotesk"/>
            </a:endParaRPr>
          </a:p>
          <a:p>
            <a:pPr marL="423450" lvl="0" indent="-171450">
              <a:buFont typeface="Arial" panose="020B0604020202020204" pitchFamily="34" charset="0"/>
              <a:buChar char="•"/>
            </a:pPr>
            <a:r>
              <a:rPr lang="en-GB" sz="1200" dirty="0">
                <a:latin typeface="Host Grotesk"/>
              </a:rPr>
              <a:t>A clear, actionable data and AI roadmap</a:t>
            </a:r>
          </a:p>
          <a:p>
            <a:pPr marL="423450" lvl="0" indent="-171450">
              <a:buFont typeface="Arial" panose="020B0604020202020204" pitchFamily="34" charset="0"/>
              <a:buChar char="•"/>
            </a:pPr>
            <a:r>
              <a:rPr lang="en-GB" sz="1200" dirty="0">
                <a:latin typeface="Host Grotesk"/>
              </a:rPr>
              <a:t>A shared understanding of your data and AI vision</a:t>
            </a:r>
          </a:p>
          <a:p>
            <a:pPr marL="423450" lvl="0" indent="-171450">
              <a:buFont typeface="Arial" panose="020B0604020202020204" pitchFamily="34" charset="0"/>
              <a:buChar char="•"/>
            </a:pPr>
            <a:r>
              <a:rPr lang="en-GB" sz="1200" dirty="0">
                <a:latin typeface="Host Grotesk"/>
              </a:rPr>
              <a:t>A plan for delivering short-term wins and long-term value</a:t>
            </a:r>
          </a:p>
          <a:p>
            <a:pPr marL="252000" lvl="0" indent="0">
              <a:spcBef>
                <a:spcPts val="0"/>
              </a:spcBef>
            </a:pPr>
            <a:endParaRPr lang="en-GB" sz="1100" b="1" u="sng" dirty="0">
              <a:latin typeface="Host Grotesk"/>
            </a:endParaRPr>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
          <p:cNvSpPr/>
          <p:nvPr/>
        </p:nvSpPr>
        <p:spPr>
          <a:xfrm>
            <a:off x="0" y="0"/>
            <a:ext cx="12193585" cy="685830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4"/>
          <p:cNvSpPr txBox="1">
            <a:spLocks noGrp="1"/>
          </p:cNvSpPr>
          <p:nvPr>
            <p:ph type="body" idx="1"/>
          </p:nvPr>
        </p:nvSpPr>
        <p:spPr>
          <a:xfrm>
            <a:off x="469899" y="445781"/>
            <a:ext cx="3695701"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DATA &amp; AI ROADMAP ADVISORY SERVICE </a:t>
            </a:r>
            <a:endParaRPr dirty="0"/>
          </a:p>
        </p:txBody>
      </p:sp>
      <p:sp>
        <p:nvSpPr>
          <p:cNvPr id="238" name="Google Shape;238;p4"/>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p>
            <a:pPr marL="0" lvl="0" indent="0"/>
            <a:r>
              <a:rPr lang="en-GB">
                <a:latin typeface="Host Grotesk"/>
                <a:ea typeface="Host Grotesk"/>
                <a:cs typeface="Host Grotesk"/>
                <a:sym typeface="Host Grotesk"/>
              </a:rPr>
              <a:t>Key Performance Indicators (KPIs:</a:t>
            </a:r>
            <a:r>
              <a:rPr lang="en-GB" b="0">
                <a:latin typeface="Host Grotesk"/>
                <a:ea typeface="Host Grotesk"/>
                <a:cs typeface="Host Grotesk"/>
                <a:sym typeface="Host Grotesk"/>
              </a:rPr>
              <a:t> </a:t>
            </a:r>
            <a:br>
              <a:rPr lang="en-GB" b="0">
                <a:latin typeface="Host Grotesk"/>
                <a:ea typeface="Host Grotesk"/>
                <a:cs typeface="Host Grotesk"/>
                <a:sym typeface="Host Grotesk"/>
              </a:rPr>
            </a:br>
            <a:r>
              <a:rPr lang="en-GB" b="0">
                <a:latin typeface="Host Grotesk"/>
                <a:ea typeface="Host Grotesk"/>
                <a:cs typeface="Host Grotesk"/>
                <a:sym typeface="Host Grotesk"/>
              </a:rPr>
              <a:t>Metrics to track progress and effectiveness of initiatives.</a:t>
            </a:r>
            <a:endParaRPr/>
          </a:p>
          <a:p>
            <a:pPr marL="0" lvl="0" indent="0" algn="l" rtl="0">
              <a:lnSpc>
                <a:spcPct val="100000"/>
              </a:lnSpc>
              <a:spcBef>
                <a:spcPts val="0"/>
              </a:spcBef>
              <a:spcAft>
                <a:spcPts val="0"/>
              </a:spcAft>
              <a:buClr>
                <a:schemeClr val="lt1"/>
              </a:buClr>
              <a:buSzPts val="1200"/>
              <a:buFont typeface="Arial"/>
              <a:buNone/>
            </a:pPr>
            <a:endParaRPr/>
          </a:p>
        </p:txBody>
      </p:sp>
      <p:sp>
        <p:nvSpPr>
          <p:cNvPr id="239" name="Google Shape;239;p4"/>
          <p:cNvSpPr txBox="1">
            <a:spLocks noGrp="1"/>
          </p:cNvSpPr>
          <p:nvPr>
            <p:ph type="body" idx="4"/>
          </p:nvPr>
        </p:nvSpPr>
        <p:spPr>
          <a:xfrm>
            <a:off x="3394369" y="2074935"/>
            <a:ext cx="2523206" cy="919781"/>
          </a:xfrm>
          <a:prstGeom prst="rect">
            <a:avLst/>
          </a:prstGeom>
          <a:noFill/>
          <a:ln>
            <a:noFill/>
          </a:ln>
        </p:spPr>
        <p:txBody>
          <a:bodyPr spcFirstLastPara="1" wrap="square" lIns="0" tIns="0" rIns="0" bIns="0" anchor="t" anchorCtr="0">
            <a:noAutofit/>
          </a:bodyPr>
          <a:lstStyle/>
          <a:p>
            <a:pPr marL="0" lvl="0" indent="0"/>
            <a:r>
              <a:rPr lang="en-GB" dirty="0">
                <a:latin typeface="Host Grotesk"/>
              </a:rPr>
              <a:t>Future State Design: </a:t>
            </a:r>
          </a:p>
          <a:p>
            <a:pPr marL="0" lvl="0" indent="0"/>
            <a:r>
              <a:rPr lang="en-GB" b="0" dirty="0">
                <a:latin typeface="Host Grotesk"/>
              </a:rPr>
              <a:t>We define the target data architecture, capabilities, and organisation you need to achieve your vision.</a:t>
            </a:r>
            <a:endParaRPr b="0" dirty="0">
              <a:latin typeface="Host Grotesk"/>
            </a:endParaRPr>
          </a:p>
        </p:txBody>
      </p:sp>
      <p:sp>
        <p:nvSpPr>
          <p:cNvPr id="240" name="Google Shape;240;p4"/>
          <p:cNvSpPr txBox="1">
            <a:spLocks noGrp="1"/>
          </p:cNvSpPr>
          <p:nvPr>
            <p:ph type="body" idx="5"/>
          </p:nvPr>
        </p:nvSpPr>
        <p:spPr>
          <a:xfrm>
            <a:off x="495281" y="2074936"/>
            <a:ext cx="2523206" cy="955114"/>
          </a:xfrm>
          <a:prstGeom prst="rect">
            <a:avLst/>
          </a:prstGeom>
          <a:noFill/>
          <a:ln>
            <a:noFill/>
          </a:ln>
        </p:spPr>
        <p:txBody>
          <a:bodyPr spcFirstLastPara="1" wrap="square" lIns="0" tIns="0" rIns="0" bIns="0" anchor="t" anchorCtr="0">
            <a:noAutofit/>
          </a:bodyPr>
          <a:lstStyle/>
          <a:p>
            <a:pPr marL="0" lvl="0" indent="0"/>
            <a:r>
              <a:rPr lang="en-GB" dirty="0">
                <a:latin typeface="Host Grotesk"/>
              </a:rPr>
              <a:t>Data &amp; AI Vision: </a:t>
            </a:r>
          </a:p>
          <a:p>
            <a:pPr marL="0" lvl="0" indent="0"/>
            <a:r>
              <a:rPr lang="en-GB" b="0" dirty="0">
                <a:latin typeface="Host Grotesk"/>
              </a:rPr>
              <a:t>We work with you to define a clear, business-oriented vision for data and AI.</a:t>
            </a:r>
            <a:endParaRPr b="0" dirty="0">
              <a:latin typeface="Host Grotesk"/>
            </a:endParaRPr>
          </a:p>
        </p:txBody>
      </p:sp>
      <p:sp>
        <p:nvSpPr>
          <p:cNvPr id="241" name="Google Shape;241;p4"/>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p>
            <a:pPr marL="0" lvl="0" indent="0"/>
            <a:r>
              <a:rPr lang="en-GB">
                <a:latin typeface="Host Grotesk"/>
                <a:ea typeface="Host Grotesk"/>
                <a:cs typeface="Host Grotesk"/>
                <a:sym typeface="Host Grotesk"/>
              </a:rPr>
              <a:t>Risk Assessment:</a:t>
            </a:r>
            <a:r>
              <a:rPr lang="en-GB" b="0">
                <a:latin typeface="Host Grotesk"/>
                <a:ea typeface="Host Grotesk"/>
                <a:cs typeface="Host Grotesk"/>
                <a:sym typeface="Host Grotesk"/>
              </a:rPr>
              <a:t> </a:t>
            </a:r>
            <a:br>
              <a:rPr lang="en-GB" b="0">
                <a:latin typeface="Host Grotesk"/>
                <a:ea typeface="Host Grotesk"/>
                <a:cs typeface="Host Grotesk"/>
                <a:sym typeface="Host Grotesk"/>
              </a:rPr>
            </a:br>
            <a:r>
              <a:rPr lang="en-GB" b="0">
                <a:latin typeface="Host Grotesk"/>
                <a:ea typeface="Host Grotesk"/>
                <a:cs typeface="Host Grotesk"/>
                <a:sym typeface="Host Grotesk"/>
              </a:rPr>
              <a:t>Identification and analysis of key risks, with mitigation strategies.</a:t>
            </a:r>
            <a:endParaRPr/>
          </a:p>
          <a:p>
            <a:pPr marL="0" lvl="0" indent="0" algn="l" rtl="0">
              <a:lnSpc>
                <a:spcPct val="100000"/>
              </a:lnSpc>
              <a:spcBef>
                <a:spcPts val="0"/>
              </a:spcBef>
              <a:spcAft>
                <a:spcPts val="0"/>
              </a:spcAft>
              <a:buClr>
                <a:schemeClr val="lt1"/>
              </a:buClr>
              <a:buSzPts val="1200"/>
              <a:buFont typeface="Arial"/>
              <a:buNone/>
            </a:pPr>
            <a:endParaRPr/>
          </a:p>
        </p:txBody>
      </p:sp>
      <p:sp>
        <p:nvSpPr>
          <p:cNvPr id="245" name="Google Shape;245;p4"/>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KEY FEATURES AND BENEFITS</a:t>
            </a:r>
            <a:endParaRPr/>
          </a:p>
        </p:txBody>
      </p:sp>
      <p:sp>
        <p:nvSpPr>
          <p:cNvPr id="248" name="Google Shape;248;p4"/>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p>
            <a:pPr marL="0" lvl="0" indent="0"/>
            <a:r>
              <a:rPr lang="en-GB" dirty="0">
                <a:latin typeface="Host Grotesk"/>
              </a:rPr>
              <a:t>Change Management: </a:t>
            </a:r>
          </a:p>
          <a:p>
            <a:pPr marL="0" lvl="0" indent="0"/>
            <a:r>
              <a:rPr lang="en-GB" b="0" dirty="0">
                <a:latin typeface="Host Grotesk"/>
              </a:rPr>
              <a:t>We help you plan the people and process changes required for success.</a:t>
            </a:r>
            <a:endParaRPr b="0" dirty="0">
              <a:latin typeface="Host Grotesk"/>
            </a:endParaRPr>
          </a:p>
        </p:txBody>
      </p:sp>
      <p:sp>
        <p:nvSpPr>
          <p:cNvPr id="249" name="Google Shape;249;p4"/>
          <p:cNvSpPr txBox="1">
            <a:spLocks noGrp="1"/>
          </p:cNvSpPr>
          <p:nvPr>
            <p:ph type="body" idx="17"/>
          </p:nvPr>
        </p:nvSpPr>
        <p:spPr>
          <a:xfrm>
            <a:off x="6293457" y="2074935"/>
            <a:ext cx="2523206" cy="919779"/>
          </a:xfrm>
          <a:prstGeom prst="rect">
            <a:avLst/>
          </a:prstGeom>
          <a:noFill/>
          <a:ln>
            <a:noFill/>
          </a:ln>
        </p:spPr>
        <p:txBody>
          <a:bodyPr spcFirstLastPara="1" wrap="square" lIns="0" tIns="0" rIns="0" bIns="0" anchor="t" anchorCtr="0">
            <a:noAutofit/>
          </a:bodyPr>
          <a:lstStyle/>
          <a:p>
            <a:pPr marL="0" lvl="0" indent="0"/>
            <a:r>
              <a:rPr lang="en-GB" dirty="0">
                <a:latin typeface="Host Grotesk"/>
              </a:rPr>
              <a:t>Roadmap Development:</a:t>
            </a:r>
          </a:p>
          <a:p>
            <a:pPr marL="0" lvl="0" indent="0"/>
            <a:r>
              <a:rPr lang="en-GB" b="0" dirty="0">
                <a:latin typeface="Host Grotesk"/>
              </a:rPr>
              <a:t>We create a prioritised plan with specific projects, timelines, and resource requirements.</a:t>
            </a:r>
            <a:endParaRPr b="0" dirty="0">
              <a:latin typeface="Host Grotesk"/>
            </a:endParaRPr>
          </a:p>
        </p:txBody>
      </p:sp>
      <p:sp>
        <p:nvSpPr>
          <p:cNvPr id="250" name="Google Shape;250;p4"/>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p>
            <a:pPr marL="0" lvl="0" indent="0"/>
            <a:r>
              <a:rPr lang="en-GB">
                <a:latin typeface="Host Grotesk"/>
                <a:ea typeface="Host Grotesk"/>
                <a:cs typeface="Host Grotesk"/>
                <a:sym typeface="Host Grotesk"/>
              </a:rPr>
              <a:t>Recommendations:</a:t>
            </a:r>
            <a:r>
              <a:rPr lang="en-GB" b="0">
                <a:latin typeface="Host Grotesk"/>
                <a:ea typeface="Host Grotesk"/>
                <a:cs typeface="Host Grotesk"/>
                <a:sym typeface="Host Grotesk"/>
              </a:rPr>
              <a:t> </a:t>
            </a:r>
            <a:br>
              <a:rPr lang="en-GB" b="0">
                <a:latin typeface="Host Grotesk"/>
                <a:ea typeface="Host Grotesk"/>
                <a:cs typeface="Host Grotesk"/>
                <a:sym typeface="Host Grotesk"/>
              </a:rPr>
            </a:br>
            <a:r>
              <a:rPr lang="en-GB" b="0">
                <a:latin typeface="Host Grotesk"/>
                <a:ea typeface="Host Grotesk"/>
                <a:cs typeface="Host Grotesk"/>
                <a:sym typeface="Host Grotesk"/>
              </a:rPr>
              <a:t>Actionable steps to enhance data   strategy and cybersecurity maturity.</a:t>
            </a:r>
            <a:endParaRPr/>
          </a:p>
          <a:p>
            <a:pPr marL="0" lvl="0" indent="0" algn="l" rtl="0">
              <a:lnSpc>
                <a:spcPct val="100000"/>
              </a:lnSpc>
              <a:spcBef>
                <a:spcPts val="0"/>
              </a:spcBef>
              <a:spcAft>
                <a:spcPts val="0"/>
              </a:spcAft>
              <a:buClr>
                <a:schemeClr val="lt1"/>
              </a:buClr>
              <a:buSzPts val="1200"/>
              <a:buFont typeface="Arial"/>
              <a:buNone/>
            </a:pPr>
            <a:endParaRPr/>
          </a:p>
        </p:txBody>
      </p:sp>
      <p:cxnSp>
        <p:nvCxnSpPr>
          <p:cNvPr id="255" name="Google Shape;255;p4"/>
          <p:cNvCxnSpPr/>
          <p:nvPr/>
        </p:nvCxnSpPr>
        <p:spPr>
          <a:xfrm>
            <a:off x="479425"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6" name="Google Shape;256;p4"/>
          <p:cNvCxnSpPr/>
          <p:nvPr/>
        </p:nvCxnSpPr>
        <p:spPr>
          <a:xfrm>
            <a:off x="3392652"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7" name="Google Shape;257;p4"/>
          <p:cNvCxnSpPr/>
          <p:nvPr/>
        </p:nvCxnSpPr>
        <p:spPr>
          <a:xfrm>
            <a:off x="631190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4"/>
          <p:cNvCxnSpPr/>
          <p:nvPr/>
        </p:nvCxnSpPr>
        <p:spPr>
          <a:xfrm>
            <a:off x="918083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9" name="Google Shape;259;p4"/>
          <p:cNvCxnSpPr/>
          <p:nvPr/>
        </p:nvCxnSpPr>
        <p:spPr>
          <a:xfrm>
            <a:off x="479425"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0" name="Google Shape;260;p4"/>
          <p:cNvCxnSpPr/>
          <p:nvPr/>
        </p:nvCxnSpPr>
        <p:spPr>
          <a:xfrm>
            <a:off x="3392652"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1" name="Google Shape;261;p4"/>
          <p:cNvCxnSpPr/>
          <p:nvPr/>
        </p:nvCxnSpPr>
        <p:spPr>
          <a:xfrm>
            <a:off x="6311900"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2" name="Google Shape;262;p4"/>
          <p:cNvCxnSpPr/>
          <p:nvPr/>
        </p:nvCxnSpPr>
        <p:spPr>
          <a:xfrm>
            <a:off x="9180830" y="303005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4"/>
          <p:cNvCxnSpPr/>
          <p:nvPr/>
        </p:nvCxnSpPr>
        <p:spPr>
          <a:xfrm>
            <a:off x="479425" y="412733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4" name="Google Shape;264;p4"/>
          <p:cNvCxnSpPr/>
          <p:nvPr/>
        </p:nvCxnSpPr>
        <p:spPr>
          <a:xfrm>
            <a:off x="3392652" y="412733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5" name="Google Shape;265;p4"/>
          <p:cNvCxnSpPr/>
          <p:nvPr/>
        </p:nvCxnSpPr>
        <p:spPr>
          <a:xfrm>
            <a:off x="6311900" y="4127330"/>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4"/>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69900" y="445781"/>
            <a:ext cx="3530600"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DATA &amp; AI ROADMAP ADVISORY SERVICE </a:t>
            </a:r>
            <a:endParaRPr dirty="0"/>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
        <p:nvSpPr>
          <p:cNvPr id="14" name="Rectangle 13">
            <a:extLst>
              <a:ext uri="{FF2B5EF4-FFF2-40B4-BE49-F238E27FC236}">
                <a16:creationId xmlns:a16="http://schemas.microsoft.com/office/drawing/2014/main" id="{C6D14A52-DDD3-0722-0BA9-8943B27A5853}"/>
              </a:ext>
            </a:extLst>
          </p:cNvPr>
          <p:cNvSpPr/>
          <p:nvPr/>
        </p:nvSpPr>
        <p:spPr>
          <a:xfrm>
            <a:off x="698090" y="2212258"/>
            <a:ext cx="10854813" cy="33620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Google Shape;300;p6"/>
          <p:cNvSpPr txBox="1">
            <a:spLocks noGrp="1"/>
          </p:cNvSpPr>
          <p:nvPr>
            <p:ph type="body" idx="3"/>
          </p:nvPr>
        </p:nvSpPr>
        <p:spPr>
          <a:xfrm>
            <a:off x="469899" y="2349911"/>
            <a:ext cx="11083004" cy="3149506"/>
          </a:xfrm>
          <a:prstGeom prst="rect">
            <a:avLst/>
          </a:prstGeom>
          <a:noFill/>
          <a:ln>
            <a:noFill/>
          </a:ln>
        </p:spPr>
        <p:txBody>
          <a:bodyPr spcFirstLastPara="1" wrap="square" lIns="0" tIns="0" rIns="0" bIns="0" anchor="t" anchorCtr="0">
            <a:noAutofit/>
          </a:bodyPr>
          <a:lstStyle/>
          <a:p>
            <a:pPr marL="252000" indent="0"/>
            <a:endParaRPr lang="en-GB" b="1" dirty="0"/>
          </a:p>
          <a:p>
            <a:pPr marL="252000" indent="0"/>
            <a:r>
              <a:rPr lang="en-GB" b="1" dirty="0"/>
              <a:t>WHY CYBIT?</a:t>
            </a:r>
          </a:p>
          <a:p>
            <a:pPr marL="252000" indent="0"/>
            <a:r>
              <a:rPr lang="en-GB" dirty="0"/>
              <a:t>Cybit has a strong track record of helping organisations like yours to design and implement effective data strategies. Our consultants combine deep technical expertise with a practical, business-oriented approach. We understand that every organisation is different, and we tailor our services to your specific needs and context. We are committed to delivering solutions that provide a clear return on investment and support your long-term success.</a:t>
            </a:r>
          </a:p>
          <a:p>
            <a:pPr marL="252000" indent="0"/>
            <a:endParaRPr lang="en-GB" dirty="0"/>
          </a:p>
          <a:p>
            <a:pPr marL="252000" indent="0"/>
            <a:endParaRPr lang="en-GB" dirty="0"/>
          </a:p>
          <a:p>
            <a:pPr marL="252000" indent="0"/>
            <a:endParaRPr lang="en-GB" b="1" dirty="0"/>
          </a:p>
          <a:p>
            <a:pPr marL="252000" indent="0"/>
            <a:endParaRPr lang="en-GB" sz="900" b="1" dirty="0"/>
          </a:p>
          <a:p>
            <a:pPr marL="252000" indent="0"/>
            <a:endParaRPr lang="en-GB" b="1" dirty="0"/>
          </a:p>
          <a:p>
            <a:pPr marL="252000" indent="0"/>
            <a:endParaRPr lang="en-GB" b="1" dirty="0"/>
          </a:p>
          <a:p>
            <a:pPr marL="252000" indent="0"/>
            <a:r>
              <a:rPr lang="en-GB" b="1" dirty="0"/>
              <a:t>WHY KEYRUS?</a:t>
            </a:r>
            <a:endParaRPr lang="en-GB" dirty="0"/>
          </a:p>
          <a:p>
            <a:pPr marL="252000" indent="0"/>
            <a:r>
              <a:rPr lang="en-GB" dirty="0"/>
              <a:t>Our partner, </a:t>
            </a:r>
            <a:r>
              <a:rPr lang="en-GB" dirty="0" err="1"/>
              <a:t>Keyrus</a:t>
            </a:r>
            <a:r>
              <a:rPr lang="en-GB" dirty="0"/>
              <a:t>, is a global leader in data intelligence and technology consulting. They bring over 28 years of experience and a global team of 3,300 experts to your project. </a:t>
            </a:r>
            <a:r>
              <a:rPr lang="en-GB" dirty="0" err="1"/>
              <a:t>Keyrus</a:t>
            </a:r>
            <a:r>
              <a:rPr lang="en-GB" dirty="0"/>
              <a:t> is known for its ability to translate complex business challenges into practical, actionable plans. Their expertise in data architecture and their commitment to innovation ensure that you receive a roadmap that is both cutting-edge and grounded in reality. </a:t>
            </a:r>
            <a:r>
              <a:rPr lang="en-GB" dirty="0" err="1"/>
              <a:t>Keyrus's</a:t>
            </a:r>
            <a:r>
              <a:rPr lang="en-GB" dirty="0"/>
              <a:t> vendor-agnostic approach means the focus is on the </a:t>
            </a:r>
            <a:r>
              <a:rPr lang="en-GB" i="1" dirty="0"/>
              <a:t>right</a:t>
            </a:r>
            <a:r>
              <a:rPr lang="en-GB" dirty="0"/>
              <a:t> solution for </a:t>
            </a:r>
            <a:r>
              <a:rPr lang="en-GB" i="1" dirty="0"/>
              <a:t>your</a:t>
            </a:r>
            <a:r>
              <a:rPr lang="en-GB" dirty="0"/>
              <a:t> needs.</a:t>
            </a:r>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4BBCD8-24F1-4C10-9DE8-9A2FC62565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18B43E-EC68-4487-AB10-851A8ACB53FF}">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customXml/itemProps3.xml><?xml version="1.0" encoding="utf-8"?>
<ds:datastoreItem xmlns:ds="http://schemas.openxmlformats.org/officeDocument/2006/customXml" ds:itemID="{1FE9EF87-D7B6-4941-9708-7CB7166922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280</TotalTime>
  <Words>548</Words>
  <Application>Microsoft Office PowerPoint</Application>
  <PresentationFormat>Widescreen</PresentationFormat>
  <Paragraphs>42</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DATA &amp; AI ROADMAP ADVISORY SERVICE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Gio Sizino</cp:lastModifiedBy>
  <cp:revision>16</cp:revision>
  <dcterms:created xsi:type="dcterms:W3CDTF">2023-09-04T15:24:21Z</dcterms:created>
  <dcterms:modified xsi:type="dcterms:W3CDTF">2025-08-21T12:04:46Z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2025-07-14T08:18:31Z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75dc80a9-2abd-49aa-8c78-d13173aac5eb</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