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9"/>
  </p:notesMasterIdLst>
  <p:sldIdLst>
    <p:sldId id="256" r:id="rId5"/>
    <p:sldId id="257" r:id="rId6"/>
    <p:sldId id="259" r:id="rId7"/>
    <p:sldId id="261" r:id="rId8"/>
  </p:sldIdLst>
  <p:sldSz cx="12192000" cy="6858000"/>
  <p:notesSz cx="6858000" cy="9144000"/>
  <p:embeddedFontLst>
    <p:embeddedFont>
      <p:font typeface="Host Grotesk"/>
      <p:regular r:id="rId10"/>
      <p:bold r:id="rId11"/>
      <p:italic r:id="rId12"/>
      <p:boldItalic r:id="rId13"/>
    </p:embeddedFont>
    <p:embeddedFont>
      <p:font typeface="Host Grotesk Light" panose="020B0504030402000203"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AA40F2-28D9-73DD-B305-B577A56E6A02}" v="61" dt="2025-08-21T11:37:44.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83"/>
        <p:guide pos="4248"/>
        <p:guide orient="horz" pos="1344"/>
        <p:guide orient="horz" pos="28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3" Type="http://schemas.openxmlformats.org/officeDocument/2006/relationships/customXml" Target="../customXml/item3.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8" Type="http://customschemas.google.com/relationships/presentationmetadata" Target="metadata"/><Relationship Id="rId10"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S::gio.sizino@cybit.com::5bb4131d-65cd-4b02-b8e7-b9c18182aeed" providerId="AD" clId="Web-{96AA40F2-28D9-73DD-B305-B577A56E6A02}"/>
    <pc:docChg chg="modSld">
      <pc:chgData name="Gio Sizino" userId="S::gio.sizino@cybit.com::5bb4131d-65cd-4b02-b8e7-b9c18182aeed" providerId="AD" clId="Web-{96AA40F2-28D9-73DD-B305-B577A56E6A02}" dt="2025-08-21T11:37:44.728" v="53" actId="1076"/>
      <pc:docMkLst>
        <pc:docMk/>
      </pc:docMkLst>
      <pc:sldChg chg="modSp">
        <pc:chgData name="Gio Sizino" userId="S::gio.sizino@cybit.com::5bb4131d-65cd-4b02-b8e7-b9c18182aeed" providerId="AD" clId="Web-{96AA40F2-28D9-73DD-B305-B577A56E6A02}" dt="2025-08-21T11:33:13.594" v="2" actId="1076"/>
        <pc:sldMkLst>
          <pc:docMk/>
          <pc:sldMk cId="0" sldId="256"/>
        </pc:sldMkLst>
        <pc:spChg chg="mod">
          <ac:chgData name="Gio Sizino" userId="S::gio.sizino@cybit.com::5bb4131d-65cd-4b02-b8e7-b9c18182aeed" providerId="AD" clId="Web-{96AA40F2-28D9-73DD-B305-B577A56E6A02}" dt="2025-08-21T11:33:13.594" v="2" actId="1076"/>
          <ac:spMkLst>
            <pc:docMk/>
            <pc:sldMk cId="0" sldId="256"/>
            <ac:spMk id="180" creationId="{00000000-0000-0000-0000-000000000000}"/>
          </ac:spMkLst>
        </pc:spChg>
        <pc:picChg chg="mod">
          <ac:chgData name="Gio Sizino" userId="S::gio.sizino@cybit.com::5bb4131d-65cd-4b02-b8e7-b9c18182aeed" providerId="AD" clId="Web-{96AA40F2-28D9-73DD-B305-B577A56E6A02}" dt="2025-08-21T11:33:06.344" v="1"/>
          <ac:picMkLst>
            <pc:docMk/>
            <pc:sldMk cId="0" sldId="256"/>
            <ac:picMk id="179" creationId="{00000000-0000-0000-0000-000000000000}"/>
          </ac:picMkLst>
        </pc:picChg>
      </pc:sldChg>
      <pc:sldChg chg="addSp delSp modSp">
        <pc:chgData name="Gio Sizino" userId="S::gio.sizino@cybit.com::5bb4131d-65cd-4b02-b8e7-b9c18182aeed" providerId="AD" clId="Web-{96AA40F2-28D9-73DD-B305-B577A56E6A02}" dt="2025-08-21T11:37:44.728" v="53" actId="1076"/>
        <pc:sldMkLst>
          <pc:docMk/>
          <pc:sldMk cId="0" sldId="257"/>
        </pc:sldMkLst>
        <pc:spChg chg="add del mod">
          <ac:chgData name="Gio Sizino" userId="S::gio.sizino@cybit.com::5bb4131d-65cd-4b02-b8e7-b9c18182aeed" providerId="AD" clId="Web-{96AA40F2-28D9-73DD-B305-B577A56E6A02}" dt="2025-08-21T11:35:17.536" v="48"/>
          <ac:spMkLst>
            <pc:docMk/>
            <pc:sldMk cId="0" sldId="257"/>
            <ac:spMk id="3" creationId="{DDE39C37-E92D-D31A-F64B-55D25E6083D8}"/>
          </ac:spMkLst>
        </pc:spChg>
        <pc:spChg chg="add del mod">
          <ac:chgData name="Gio Sizino" userId="S::gio.sizino@cybit.com::5bb4131d-65cd-4b02-b8e7-b9c18182aeed" providerId="AD" clId="Web-{96AA40F2-28D9-73DD-B305-B577A56E6A02}" dt="2025-08-21T11:35:22.864" v="50"/>
          <ac:spMkLst>
            <pc:docMk/>
            <pc:sldMk cId="0" sldId="257"/>
            <ac:spMk id="5" creationId="{9B0C8619-DC1C-C77D-6868-302891C97A2E}"/>
          </ac:spMkLst>
        </pc:spChg>
        <pc:spChg chg="mod">
          <ac:chgData name="Gio Sizino" userId="S::gio.sizino@cybit.com::5bb4131d-65cd-4b02-b8e7-b9c18182aeed" providerId="AD" clId="Web-{96AA40F2-28D9-73DD-B305-B577A56E6A02}" dt="2025-08-21T11:37:44.728" v="53" actId="1076"/>
          <ac:spMkLst>
            <pc:docMk/>
            <pc:sldMk cId="0" sldId="257"/>
            <ac:spMk id="191" creationId="{00000000-0000-0000-0000-000000000000}"/>
          </ac:spMkLst>
        </pc:spChg>
        <pc:spChg chg="mod">
          <ac:chgData name="Gio Sizino" userId="S::gio.sizino@cybit.com::5bb4131d-65cd-4b02-b8e7-b9c18182aeed" providerId="AD" clId="Web-{96AA40F2-28D9-73DD-B305-B577A56E6A02}" dt="2025-08-21T11:35:12.067" v="45" actId="20577"/>
          <ac:spMkLst>
            <pc:docMk/>
            <pc:sldMk cId="0" sldId="257"/>
            <ac:spMk id="194" creationId="{00000000-0000-0000-0000-000000000000}"/>
          </ac:spMkLst>
        </pc:spChg>
        <pc:spChg chg="del mod">
          <ac:chgData name="Gio Sizino" userId="S::gio.sizino@cybit.com::5bb4131d-65cd-4b02-b8e7-b9c18182aeed" providerId="AD" clId="Web-{96AA40F2-28D9-73DD-B305-B577A56E6A02}" dt="2025-08-21T11:35:19.114" v="49"/>
          <ac:spMkLst>
            <pc:docMk/>
            <pc:sldMk cId="0" sldId="257"/>
            <ac:spMk id="195" creationId="{00000000-0000-0000-0000-000000000000}"/>
          </ac:spMkLst>
        </pc:spChg>
        <pc:spChg chg="del mod">
          <ac:chgData name="Gio Sizino" userId="S::gio.sizino@cybit.com::5bb4131d-65cd-4b02-b8e7-b9c18182aeed" providerId="AD" clId="Web-{96AA40F2-28D9-73DD-B305-B577A56E6A02}" dt="2025-08-21T11:35:14.411" v="46"/>
          <ac:spMkLst>
            <pc:docMk/>
            <pc:sldMk cId="0" sldId="257"/>
            <ac:spMk id="196" creationId="{00000000-0000-0000-0000-000000000000}"/>
          </ac:spMkLst>
        </pc:spChg>
        <pc:picChg chg="mod">
          <ac:chgData name="Gio Sizino" userId="S::gio.sizino@cybit.com::5bb4131d-65cd-4b02-b8e7-b9c18182aeed" providerId="AD" clId="Web-{96AA40F2-28D9-73DD-B305-B577A56E6A02}" dt="2025-08-21T11:37:36.994" v="52"/>
          <ac:picMkLst>
            <pc:docMk/>
            <pc:sldMk cId="0" sldId="257"/>
            <ac:picMk id="190" creationId="{00000000-0000-0000-0000-000000000000}"/>
          </ac:picMkLst>
        </pc:picChg>
        <pc:cxnChg chg="del">
          <ac:chgData name="Gio Sizino" userId="S::gio.sizino@cybit.com::5bb4131d-65cd-4b02-b8e7-b9c18182aeed" providerId="AD" clId="Web-{96AA40F2-28D9-73DD-B305-B577A56E6A02}" dt="2025-08-21T11:35:15.989" v="47"/>
          <ac:cxnSpMkLst>
            <pc:docMk/>
            <pc:sldMk cId="0" sldId="257"/>
            <ac:cxnSpMk id="198" creationId="{00000000-0000-0000-0000-0000000000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Four subtitle and image">
  <p:cSld name="12_Four subtitle and image">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0" y="0"/>
            <a:ext cx="12192000" cy="6858000"/>
          </a:xfrm>
          <a:prstGeom prst="rect">
            <a:avLst/>
          </a:prstGeom>
          <a:solidFill>
            <a:schemeClr val="accent1"/>
          </a:solidFill>
          <a:ln>
            <a:noFill/>
          </a:ln>
        </p:spPr>
      </p:sp>
      <p:sp>
        <p:nvSpPr>
          <p:cNvPr id="43" name="Google Shape;43;p11"/>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4"/>
          </p:nvPr>
        </p:nvSpPr>
        <p:spPr>
          <a:xfrm>
            <a:off x="3394369"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body" idx="5"/>
          </p:nvPr>
        </p:nvSpPr>
        <p:spPr>
          <a:xfrm>
            <a:off x="495281"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7"/>
          </p:nvPr>
        </p:nvSpPr>
        <p:spPr>
          <a:xfrm>
            <a:off x="3392652"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8"/>
          </p:nvPr>
        </p:nvSpPr>
        <p:spPr>
          <a:xfrm>
            <a:off x="492705"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9"/>
          </p:nvPr>
        </p:nvSpPr>
        <p:spPr>
          <a:xfrm>
            <a:off x="492705"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14"/>
          </p:nvPr>
        </p:nvSpPr>
        <p:spPr>
          <a:xfrm>
            <a:off x="3392652"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15"/>
          </p:nvPr>
        </p:nvSpPr>
        <p:spPr>
          <a:xfrm>
            <a:off x="9192545"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
          <p:cNvSpPr txBox="1">
            <a:spLocks noGrp="1"/>
          </p:cNvSpPr>
          <p:nvPr>
            <p:ph type="body" idx="17"/>
          </p:nvPr>
        </p:nvSpPr>
        <p:spPr>
          <a:xfrm>
            <a:off x="6293457"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body" idx="19"/>
          </p:nvPr>
        </p:nvSpPr>
        <p:spPr>
          <a:xfrm>
            <a:off x="9192545"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body" idx="20"/>
          </p:nvPr>
        </p:nvSpPr>
        <p:spPr>
          <a:xfrm>
            <a:off x="6292599"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
          <p:cNvSpPr txBox="1">
            <a:spLocks noGrp="1"/>
          </p:cNvSpPr>
          <p:nvPr>
            <p:ph type="body" idx="21"/>
          </p:nvPr>
        </p:nvSpPr>
        <p:spPr>
          <a:xfrm>
            <a:off x="6292599"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
          <p:cNvSpPr txBox="1">
            <a:spLocks noGrp="1"/>
          </p:cNvSpPr>
          <p:nvPr>
            <p:ph type="body" idx="22"/>
          </p:nvPr>
        </p:nvSpPr>
        <p:spPr>
          <a:xfrm>
            <a:off x="9192545"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in a blue shirt holding a computer&#10;&#10;AI-generated content may be incorrect."/>
          <p:cNvPicPr preferRelativeResize="0">
            <a:picLocks noGrp="1"/>
          </p:cNvPicPr>
          <p:nvPr>
            <p:ph type="pic" idx="2"/>
          </p:nvPr>
        </p:nvPicPr>
        <p:blipFill rotWithShape="1">
          <a:blip r:embed="rId3"/>
          <a:srcRect t="7809" b="7809"/>
          <a:stretch/>
        </p:blipFill>
        <p:spPr>
          <a:xfrm>
            <a:off x="0" y="0"/>
            <a:ext cx="12192000" cy="6858000"/>
          </a:xfrm>
          <a:prstGeom prst="rect">
            <a:avLst/>
          </a:prstGeom>
          <a:noFill/>
          <a:ln>
            <a:noFill/>
          </a:ln>
        </p:spPr>
      </p:pic>
      <p:sp>
        <p:nvSpPr>
          <p:cNvPr id="180" name="Google Shape;180;p1"/>
          <p:cNvSpPr/>
          <p:nvPr/>
        </p:nvSpPr>
        <p:spPr>
          <a:xfrm>
            <a:off x="0" y="-301"/>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p>
            <a:pPr marL="0" lvl="0" indent="0" algn="l" rtl="0">
              <a:lnSpc>
                <a:spcPct val="92857"/>
              </a:lnSpc>
              <a:spcBef>
                <a:spcPts val="0"/>
              </a:spcBef>
              <a:spcAft>
                <a:spcPts val="0"/>
              </a:spcAft>
              <a:buClr>
                <a:schemeClr val="lt1"/>
              </a:buClr>
              <a:buSzPts val="2800"/>
              <a:buFont typeface="Host Grotesk"/>
              <a:buNone/>
            </a:pPr>
            <a:r>
              <a:rPr lang="en-GB" dirty="0">
                <a:latin typeface="Host Grotesk"/>
                <a:ea typeface="Host Grotesk"/>
                <a:cs typeface="Host Grotesk"/>
                <a:sym typeface="Host Grotesk"/>
              </a:rPr>
              <a:t>DATA &amp; AI MATURITY ASSESSMENT</a:t>
            </a:r>
            <a:endParaRPr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A low angle view of a building&#10;&#10;AI-generated content may be incorrect."/>
          <p:cNvPicPr preferRelativeResize="0">
            <a:picLocks noGrp="1"/>
          </p:cNvPicPr>
          <p:nvPr>
            <p:ph type="pic" idx="3"/>
          </p:nvPr>
        </p:nvPicPr>
        <p:blipFill rotWithShape="1">
          <a:blip r:embed="rId3"/>
          <a:srcRect l="23653" r="23653"/>
          <a:stretch/>
        </p:blipFill>
        <p:spPr>
          <a:xfrm>
            <a:off x="6778627" y="0"/>
            <a:ext cx="5413373" cy="6858000"/>
          </a:xfrm>
          <a:prstGeom prst="rect">
            <a:avLst/>
          </a:prstGeom>
          <a:solidFill>
            <a:schemeClr val="accent2"/>
          </a:solidFill>
          <a:ln>
            <a:noFill/>
          </a:ln>
        </p:spPr>
      </p:pic>
      <p:sp>
        <p:nvSpPr>
          <p:cNvPr id="191" name="Google Shape;191;p2"/>
          <p:cNvSpPr/>
          <p:nvPr/>
        </p:nvSpPr>
        <p:spPr>
          <a:xfrm>
            <a:off x="6789393" y="-27543"/>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3681413"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DATA &amp; AI MATURITY ASSESSMENT</a:t>
            </a:r>
            <a:endParaRPr dirty="0"/>
          </a:p>
        </p:txBody>
      </p:sp>
      <p:sp>
        <p:nvSpPr>
          <p:cNvPr id="194" name="Google Shape;194;p2"/>
          <p:cNvSpPr txBox="1">
            <a:spLocks noGrp="1"/>
          </p:cNvSpPr>
          <p:nvPr>
            <p:ph type="body" idx="4"/>
          </p:nvPr>
        </p:nvSpPr>
        <p:spPr>
          <a:xfrm>
            <a:off x="479427" y="1090758"/>
            <a:ext cx="5699680" cy="4784469"/>
          </a:xfrm>
          <a:prstGeom prst="rect">
            <a:avLst/>
          </a:prstGeom>
          <a:noFill/>
          <a:ln>
            <a:noFill/>
          </a:ln>
        </p:spPr>
        <p:txBody>
          <a:bodyPr spcFirstLastPara="1" wrap="square" lIns="0" tIns="0" rIns="0" bIns="0" anchor="t" anchorCtr="0">
            <a:noAutofit/>
          </a:bodyPr>
          <a:lstStyle/>
          <a:p>
            <a:pPr marL="251460" indent="0">
              <a:spcBef>
                <a:spcPts val="1200"/>
              </a:spcBef>
            </a:pPr>
            <a:r>
              <a:rPr lang="en-GB" sz="1200" b="1" dirty="0">
                <a:latin typeface="Host Grotesk"/>
              </a:rPr>
              <a:t>Is your organisation truly data-driven?</a:t>
            </a:r>
            <a:r>
              <a:rPr lang="en-GB" sz="1200" dirty="0">
                <a:latin typeface="Host Grotesk"/>
              </a:rPr>
              <a:t> </a:t>
            </a:r>
            <a:r>
              <a:rPr lang="en-GB" sz="1200" b="1" dirty="0">
                <a:latin typeface="Host Grotesk"/>
              </a:rPr>
              <a:t>Unlock the Power of Your Data</a:t>
            </a:r>
            <a:endParaRPr lang="en-GB" sz="1200" dirty="0">
              <a:latin typeface="Host Grotesk"/>
            </a:endParaRPr>
          </a:p>
          <a:p>
            <a:pPr marL="251460" indent="0">
              <a:spcBef>
                <a:spcPts val="1200"/>
              </a:spcBef>
            </a:pPr>
            <a:r>
              <a:rPr lang="en-GB" sz="1200" dirty="0">
                <a:latin typeface="Host Grotesk"/>
              </a:rPr>
              <a:t>In today's competitive landscape, data is a critical asset. But simply collecting data is not enough. Organisations need to effectively manage, analyse, and leverage data to gain insights, drive innovation, and achieve their strategic goals.</a:t>
            </a:r>
          </a:p>
          <a:p>
            <a:pPr marL="251460" indent="0">
              <a:spcBef>
                <a:spcPts val="1200"/>
              </a:spcBef>
            </a:pPr>
            <a:r>
              <a:rPr lang="en-GB" sz="1200" b="1" dirty="0">
                <a:latin typeface="Host Grotesk"/>
              </a:rPr>
              <a:t>Service Description</a:t>
            </a:r>
            <a:endParaRPr lang="en-GB" sz="1200" dirty="0">
              <a:latin typeface="Host Grotesk"/>
            </a:endParaRPr>
          </a:p>
          <a:p>
            <a:pPr marL="251460" indent="0">
              <a:spcBef>
                <a:spcPts val="1200"/>
              </a:spcBef>
            </a:pPr>
            <a:r>
              <a:rPr lang="en-GB" sz="1200" dirty="0">
                <a:latin typeface="Host Grotesk"/>
              </a:rPr>
              <a:t>Cybit, in partnership with </a:t>
            </a:r>
            <a:r>
              <a:rPr lang="en-GB" sz="1200" dirty="0" err="1">
                <a:latin typeface="Host Grotesk"/>
              </a:rPr>
              <a:t>Keyrus</a:t>
            </a:r>
            <a:r>
              <a:rPr lang="en-GB" sz="1200" dirty="0">
                <a:latin typeface="Host Grotesk"/>
              </a:rPr>
              <a:t>, offers a Data &amp; AI Maturity Assessment to help you understand your organisation's current data capabilities and identify opportunities to unlock the full potential of your data. </a:t>
            </a:r>
          </a:p>
          <a:p>
            <a:pPr marL="251460" indent="0">
              <a:spcBef>
                <a:spcPts val="1200"/>
              </a:spcBef>
            </a:pPr>
            <a:r>
              <a:rPr lang="en-GB" sz="1200" dirty="0">
                <a:latin typeface="Host Grotesk"/>
              </a:rPr>
              <a:t>This assessment provides a comprehensive evaluation of your data strategy, management, governance, technology, processes, and skills. We deliver a clear roadmap to guide you from your current state to a desired future state, enabling you to effectively leverage data and AI solutions.</a:t>
            </a:r>
          </a:p>
          <a:p>
            <a:pPr marL="251460" indent="0">
              <a:spcBef>
                <a:spcPts val="1200"/>
              </a:spcBef>
            </a:pPr>
            <a:r>
              <a:rPr lang="en-GB" sz="1200" dirty="0">
                <a:latin typeface="Host Grotesk"/>
              </a:rPr>
              <a:t>Cybit brings to this service a long history of success in data and AI, supported by our dedicated Office of the CTO, specialist teams, and a commitment to delivering tangible business outcomes. </a:t>
            </a:r>
            <a:r>
              <a:rPr lang="en-GB" sz="1200" dirty="0" err="1">
                <a:latin typeface="Host Grotesk"/>
              </a:rPr>
              <a:t>Keyrus</a:t>
            </a:r>
            <a:r>
              <a:rPr lang="en-GB" sz="1200" dirty="0">
                <a:latin typeface="Host Grotesk"/>
              </a:rPr>
              <a:t> enhances our capabilities with their global data intelligence expertise, providing you with a world-class assessment.</a:t>
            </a:r>
          </a:p>
          <a:p>
            <a:pPr marL="251460" indent="0">
              <a:spcBef>
                <a:spcPts val="1200"/>
              </a:spcBef>
            </a:pPr>
            <a:r>
              <a:rPr lang="en-GB" sz="1200" b="1" dirty="0">
                <a:latin typeface="Host Grotesk"/>
              </a:rPr>
              <a:t>Key Deliverables</a:t>
            </a:r>
            <a:endParaRPr lang="en-GB" sz="1200">
              <a:latin typeface="Host Grotesk"/>
            </a:endParaRPr>
          </a:p>
          <a:p>
            <a:pPr marL="251460" indent="0">
              <a:spcBef>
                <a:spcPts val="1200"/>
              </a:spcBef>
              <a:buFont typeface="Arial" panose="020B0604020202020204" pitchFamily="34" charset="0"/>
              <a:buChar char="•"/>
            </a:pPr>
            <a:r>
              <a:rPr lang="en-GB" sz="1200" dirty="0">
                <a:latin typeface="Host Grotesk"/>
              </a:rPr>
              <a:t>A clear understanding of your current data and AI maturity</a:t>
            </a:r>
            <a:endParaRPr lang="en-GB"/>
          </a:p>
          <a:p>
            <a:pPr marL="251460" indent="0">
              <a:spcBef>
                <a:spcPts val="1200"/>
              </a:spcBef>
              <a:buFont typeface="Arial" panose="020B0604020202020204" pitchFamily="34" charset="0"/>
              <a:buChar char="•"/>
            </a:pPr>
            <a:r>
              <a:rPr lang="en-GB" sz="1200" dirty="0">
                <a:latin typeface="Host Grotesk"/>
              </a:rPr>
              <a:t>Actionable recommendations for leveraging data to achieve your business goals</a:t>
            </a:r>
            <a:endParaRPr lang="en-GB"/>
          </a:p>
          <a:p>
            <a:pPr marL="0" indent="0">
              <a:spcBef>
                <a:spcPts val="0"/>
              </a:spcBef>
            </a:pPr>
            <a:endParaRPr lang="en-GB" sz="1100" b="1" u="sng" dirty="0">
              <a:latin typeface="Host Grotesk"/>
            </a:endParaRPr>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
          <p:cNvSpPr/>
          <p:nvPr/>
        </p:nvSpPr>
        <p:spPr>
          <a:xfrm>
            <a:off x="0" y="0"/>
            <a:ext cx="12193585" cy="685830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4"/>
          <p:cNvSpPr txBox="1">
            <a:spLocks noGrp="1"/>
          </p:cNvSpPr>
          <p:nvPr>
            <p:ph type="body" idx="1"/>
          </p:nvPr>
        </p:nvSpPr>
        <p:spPr>
          <a:xfrm>
            <a:off x="469899" y="445781"/>
            <a:ext cx="3695701"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DATA &amp; AI MATURITY ASSESSMENT</a:t>
            </a:r>
            <a:endParaRPr dirty="0"/>
          </a:p>
        </p:txBody>
      </p:sp>
      <p:sp>
        <p:nvSpPr>
          <p:cNvPr id="238" name="Google Shape;238;p4"/>
          <p:cNvSpPr txBox="1">
            <a:spLocks noGrp="1"/>
          </p:cNvSpPr>
          <p:nvPr>
            <p:ph type="body" idx="3"/>
          </p:nvPr>
        </p:nvSpPr>
        <p:spPr>
          <a:xfrm>
            <a:off x="3392652" y="3168927"/>
            <a:ext cx="2523206" cy="982063"/>
          </a:xfrm>
          <a:prstGeom prst="rect">
            <a:avLst/>
          </a:prstGeom>
          <a:noFill/>
          <a:ln>
            <a:noFill/>
          </a:ln>
        </p:spPr>
        <p:txBody>
          <a:bodyPr spcFirstLastPara="1" wrap="square" lIns="0" tIns="0" rIns="0" bIns="0" anchor="t" anchorCtr="0">
            <a:noAutofit/>
          </a:bodyPr>
          <a:lstStyle/>
          <a:p>
            <a:pPr marL="0" lvl="0" indent="0"/>
            <a:r>
              <a:rPr lang="en-GB" dirty="0">
                <a:latin typeface="Host Grotesk"/>
              </a:rPr>
              <a:t>Security and Compliance: </a:t>
            </a:r>
          </a:p>
          <a:p>
            <a:pPr marL="0" lvl="0" indent="0"/>
            <a:r>
              <a:rPr lang="en-GB" b="0" dirty="0">
                <a:latin typeface="Host Grotesk"/>
              </a:rPr>
              <a:t>We assess the maturity of your security and compliance practices related to data, analytics and AI across the enterprise.</a:t>
            </a:r>
            <a:endParaRPr b="0" dirty="0">
              <a:latin typeface="Host Grotesk"/>
            </a:endParaRPr>
          </a:p>
        </p:txBody>
      </p:sp>
      <p:sp>
        <p:nvSpPr>
          <p:cNvPr id="239" name="Google Shape;239;p4"/>
          <p:cNvSpPr txBox="1">
            <a:spLocks noGrp="1"/>
          </p:cNvSpPr>
          <p:nvPr>
            <p:ph type="body" idx="4"/>
          </p:nvPr>
        </p:nvSpPr>
        <p:spPr>
          <a:xfrm>
            <a:off x="3394369" y="2074936"/>
            <a:ext cx="2523206" cy="919782"/>
          </a:xfrm>
          <a:prstGeom prst="rect">
            <a:avLst/>
          </a:prstGeom>
          <a:noFill/>
          <a:ln>
            <a:noFill/>
          </a:ln>
        </p:spPr>
        <p:txBody>
          <a:bodyPr spcFirstLastPara="1" wrap="square" lIns="0" tIns="0" rIns="0" bIns="0" anchor="t" anchorCtr="0">
            <a:noAutofit/>
          </a:bodyPr>
          <a:lstStyle/>
          <a:p>
            <a:pPr marL="0" lvl="0" indent="0"/>
            <a:r>
              <a:rPr lang="en-GB" dirty="0">
                <a:latin typeface="Host Grotesk"/>
              </a:rPr>
              <a:t>Data &amp; AI Architecture: </a:t>
            </a:r>
          </a:p>
          <a:p>
            <a:pPr marL="0" lvl="0" indent="0"/>
            <a:r>
              <a:rPr lang="en-GB" b="0" dirty="0">
                <a:latin typeface="Host Grotesk"/>
              </a:rPr>
              <a:t>We evaluate the design and structure of your data systems.</a:t>
            </a:r>
            <a:endParaRPr b="0" dirty="0">
              <a:latin typeface="Host Grotesk"/>
            </a:endParaRPr>
          </a:p>
        </p:txBody>
      </p:sp>
      <p:sp>
        <p:nvSpPr>
          <p:cNvPr id="240" name="Google Shape;240;p4"/>
          <p:cNvSpPr txBox="1">
            <a:spLocks noGrp="1"/>
          </p:cNvSpPr>
          <p:nvPr>
            <p:ph type="body" idx="5"/>
          </p:nvPr>
        </p:nvSpPr>
        <p:spPr>
          <a:xfrm>
            <a:off x="495281" y="2074935"/>
            <a:ext cx="2523206" cy="814883"/>
          </a:xfrm>
          <a:prstGeom prst="rect">
            <a:avLst/>
          </a:prstGeom>
          <a:noFill/>
          <a:ln>
            <a:noFill/>
          </a:ln>
        </p:spPr>
        <p:txBody>
          <a:bodyPr spcFirstLastPara="1" wrap="square" lIns="0" tIns="0" rIns="0" bIns="0" anchor="t" anchorCtr="0">
            <a:noAutofit/>
          </a:bodyPr>
          <a:lstStyle/>
          <a:p>
            <a:pPr marL="0" lvl="0" indent="0"/>
            <a:r>
              <a:rPr lang="en-GB" dirty="0">
                <a:latin typeface="Host Grotesk"/>
              </a:rPr>
              <a:t>Data &amp; AI Strategy: </a:t>
            </a:r>
          </a:p>
          <a:p>
            <a:pPr marL="0" lvl="0" indent="0"/>
            <a:r>
              <a:rPr lang="en-GB" b="0" dirty="0">
                <a:latin typeface="Host Grotesk"/>
              </a:rPr>
              <a:t>We assess how well your data and AI initiatives align with your business objectives.</a:t>
            </a:r>
            <a:endParaRPr b="0" dirty="0">
              <a:latin typeface="Host Grotesk"/>
            </a:endParaRPr>
          </a:p>
        </p:txBody>
      </p:sp>
      <p:sp>
        <p:nvSpPr>
          <p:cNvPr id="241" name="Google Shape;241;p4"/>
          <p:cNvSpPr txBox="1">
            <a:spLocks noGrp="1"/>
          </p:cNvSpPr>
          <p:nvPr>
            <p:ph type="body" idx="6"/>
          </p:nvPr>
        </p:nvSpPr>
        <p:spPr>
          <a:xfrm>
            <a:off x="492705" y="3170277"/>
            <a:ext cx="2523206" cy="921719"/>
          </a:xfrm>
          <a:prstGeom prst="rect">
            <a:avLst/>
          </a:prstGeom>
          <a:noFill/>
          <a:ln>
            <a:noFill/>
          </a:ln>
        </p:spPr>
        <p:txBody>
          <a:bodyPr spcFirstLastPara="1" wrap="square" lIns="0" tIns="0" rIns="0" bIns="0" anchor="t" anchorCtr="0">
            <a:noAutofit/>
          </a:bodyPr>
          <a:lstStyle/>
          <a:p>
            <a:pPr marL="0" lvl="0" indent="0"/>
            <a:r>
              <a:rPr lang="en-GB" dirty="0">
                <a:latin typeface="Host Grotesk"/>
              </a:rPr>
              <a:t>Organisation and Processes: </a:t>
            </a:r>
          </a:p>
          <a:p>
            <a:pPr marL="0" lvl="0" indent="0"/>
            <a:r>
              <a:rPr lang="en-GB" b="0" dirty="0">
                <a:latin typeface="Host Grotesk"/>
              </a:rPr>
              <a:t>We evaluate the maturity of the processes and organisation around the delivery of data and AI capabilities across the enterprise.</a:t>
            </a:r>
            <a:endParaRPr b="0" dirty="0">
              <a:latin typeface="Host Grotesk"/>
            </a:endParaRPr>
          </a:p>
        </p:txBody>
      </p:sp>
      <p:sp>
        <p:nvSpPr>
          <p:cNvPr id="245" name="Google Shape;245;p4"/>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KEY FEATURES AND BENEFITS</a:t>
            </a:r>
            <a:endParaRPr/>
          </a:p>
        </p:txBody>
      </p:sp>
      <p:sp>
        <p:nvSpPr>
          <p:cNvPr id="248" name="Google Shape;248;p4"/>
          <p:cNvSpPr txBox="1">
            <a:spLocks noGrp="1"/>
          </p:cNvSpPr>
          <p:nvPr>
            <p:ph type="body" idx="16"/>
          </p:nvPr>
        </p:nvSpPr>
        <p:spPr>
          <a:xfrm>
            <a:off x="9192545" y="2074935"/>
            <a:ext cx="2523206" cy="919775"/>
          </a:xfrm>
          <a:prstGeom prst="rect">
            <a:avLst/>
          </a:prstGeom>
          <a:noFill/>
          <a:ln>
            <a:noFill/>
          </a:ln>
        </p:spPr>
        <p:txBody>
          <a:bodyPr spcFirstLastPara="1" wrap="square" lIns="0" tIns="0" rIns="0" bIns="0" anchor="t" anchorCtr="0">
            <a:noAutofit/>
          </a:bodyPr>
          <a:lstStyle/>
          <a:p>
            <a:pPr marL="0" lvl="0" indent="0"/>
            <a:r>
              <a:rPr lang="en-GB" dirty="0">
                <a:latin typeface="Host Grotesk"/>
              </a:rPr>
              <a:t>Data &amp; AI Competences: </a:t>
            </a:r>
          </a:p>
          <a:p>
            <a:pPr marL="0" lvl="0" indent="0"/>
            <a:r>
              <a:rPr lang="en-GB" b="0" dirty="0">
                <a:latin typeface="Host Grotesk"/>
              </a:rPr>
              <a:t>We assess your data, analytics and AI capabilities and their fit for your unique needs.</a:t>
            </a:r>
            <a:endParaRPr b="0" dirty="0">
              <a:latin typeface="Host Grotesk"/>
            </a:endParaRPr>
          </a:p>
        </p:txBody>
      </p:sp>
      <p:sp>
        <p:nvSpPr>
          <p:cNvPr id="249" name="Google Shape;249;p4"/>
          <p:cNvSpPr txBox="1">
            <a:spLocks noGrp="1"/>
          </p:cNvSpPr>
          <p:nvPr>
            <p:ph type="body" idx="17"/>
          </p:nvPr>
        </p:nvSpPr>
        <p:spPr>
          <a:xfrm>
            <a:off x="6293457" y="2074935"/>
            <a:ext cx="2523206" cy="919779"/>
          </a:xfrm>
          <a:prstGeom prst="rect">
            <a:avLst/>
          </a:prstGeom>
          <a:noFill/>
          <a:ln>
            <a:noFill/>
          </a:ln>
        </p:spPr>
        <p:txBody>
          <a:bodyPr spcFirstLastPara="1" wrap="square" lIns="0" tIns="0" rIns="0" bIns="0" anchor="t" anchorCtr="0">
            <a:noAutofit/>
          </a:bodyPr>
          <a:lstStyle/>
          <a:p>
            <a:pPr marL="0" lvl="0" indent="0"/>
            <a:r>
              <a:rPr lang="en-GB" dirty="0">
                <a:latin typeface="Host Grotesk"/>
              </a:rPr>
              <a:t>Data &amp; AI Literacy: </a:t>
            </a:r>
          </a:p>
          <a:p>
            <a:pPr marL="0" lvl="0" indent="0"/>
            <a:r>
              <a:rPr lang="en-GB" b="0" dirty="0">
                <a:latin typeface="Host Grotesk"/>
              </a:rPr>
              <a:t>We examine your organisation's ability to read, understand, create, and communicate data as information to drive value.</a:t>
            </a:r>
            <a:endParaRPr b="0" dirty="0">
              <a:latin typeface="Host Grotesk"/>
            </a:endParaRPr>
          </a:p>
        </p:txBody>
      </p:sp>
      <p:cxnSp>
        <p:nvCxnSpPr>
          <p:cNvPr id="255" name="Google Shape;255;p4"/>
          <p:cNvCxnSpPr/>
          <p:nvPr/>
        </p:nvCxnSpPr>
        <p:spPr>
          <a:xfrm>
            <a:off x="479425"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6" name="Google Shape;256;p4"/>
          <p:cNvCxnSpPr/>
          <p:nvPr/>
        </p:nvCxnSpPr>
        <p:spPr>
          <a:xfrm>
            <a:off x="3392652"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7" name="Google Shape;257;p4"/>
          <p:cNvCxnSpPr/>
          <p:nvPr/>
        </p:nvCxnSpPr>
        <p:spPr>
          <a:xfrm>
            <a:off x="631190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4"/>
          <p:cNvCxnSpPr/>
          <p:nvPr/>
        </p:nvCxnSpPr>
        <p:spPr>
          <a:xfrm>
            <a:off x="918083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9" name="Google Shape;259;p4"/>
          <p:cNvCxnSpPr/>
          <p:nvPr/>
        </p:nvCxnSpPr>
        <p:spPr>
          <a:xfrm>
            <a:off x="479425"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0" name="Google Shape;260;p4"/>
          <p:cNvCxnSpPr/>
          <p:nvPr/>
        </p:nvCxnSpPr>
        <p:spPr>
          <a:xfrm>
            <a:off x="3392652"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1" name="Google Shape;261;p4"/>
          <p:cNvCxnSpPr/>
          <p:nvPr/>
        </p:nvCxnSpPr>
        <p:spPr>
          <a:xfrm>
            <a:off x="6311900"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2" name="Google Shape;262;p4"/>
          <p:cNvCxnSpPr/>
          <p:nvPr/>
        </p:nvCxnSpPr>
        <p:spPr>
          <a:xfrm>
            <a:off x="9180830"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4"/>
          <p:cNvCxnSpPr/>
          <p:nvPr/>
        </p:nvCxnSpPr>
        <p:spPr>
          <a:xfrm>
            <a:off x="479425" y="4186324"/>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4" name="Google Shape;264;p4"/>
          <p:cNvCxnSpPr/>
          <p:nvPr/>
        </p:nvCxnSpPr>
        <p:spPr>
          <a:xfrm>
            <a:off x="3392652" y="4186324"/>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4"/>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69900" y="445781"/>
            <a:ext cx="3530600"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DATA &amp; AI MATURITY ASSESSMENT</a:t>
            </a:r>
            <a:endParaRPr dirty="0"/>
          </a:p>
        </p:txBody>
      </p:sp>
      <p:sp>
        <p:nvSpPr>
          <p:cNvPr id="299" name="Google Shape;299;p6"/>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WHY CYBIT?</a:t>
            </a:r>
            <a:endParaRPr/>
          </a:p>
          <a:p>
            <a:pPr marL="0" lvl="0" indent="0" algn="l" rtl="0">
              <a:lnSpc>
                <a:spcPct val="101428"/>
              </a:lnSpc>
              <a:spcBef>
                <a:spcPts val="0"/>
              </a:spcBef>
              <a:spcAft>
                <a:spcPts val="0"/>
              </a:spcAft>
              <a:buClr>
                <a:schemeClr val="lt1"/>
              </a:buClr>
              <a:buSzPts val="1400"/>
              <a:buFont typeface="Arial"/>
              <a:buNone/>
            </a:pPr>
            <a:endParaRPr/>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
        <p:nvSpPr>
          <p:cNvPr id="14" name="Rectangle 13">
            <a:extLst>
              <a:ext uri="{FF2B5EF4-FFF2-40B4-BE49-F238E27FC236}">
                <a16:creationId xmlns:a16="http://schemas.microsoft.com/office/drawing/2014/main" id="{E781A562-CABD-058A-5C39-58043831C363}"/>
              </a:ext>
            </a:extLst>
          </p:cNvPr>
          <p:cNvSpPr/>
          <p:nvPr/>
        </p:nvSpPr>
        <p:spPr>
          <a:xfrm>
            <a:off x="766916" y="2251587"/>
            <a:ext cx="10776155" cy="31659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Google Shape;300;p6"/>
          <p:cNvSpPr txBox="1">
            <a:spLocks noGrp="1"/>
          </p:cNvSpPr>
          <p:nvPr>
            <p:ph type="body" idx="3"/>
          </p:nvPr>
        </p:nvSpPr>
        <p:spPr>
          <a:xfrm>
            <a:off x="648930" y="2251587"/>
            <a:ext cx="10894142" cy="3165987"/>
          </a:xfrm>
          <a:prstGeom prst="rect">
            <a:avLst/>
          </a:prstGeom>
          <a:noFill/>
          <a:ln>
            <a:noFill/>
          </a:ln>
        </p:spPr>
        <p:txBody>
          <a:bodyPr spcFirstLastPara="1" wrap="square" lIns="0" tIns="0" rIns="0" bIns="0" anchor="t" anchorCtr="0">
            <a:noAutofit/>
          </a:bodyPr>
          <a:lstStyle/>
          <a:p>
            <a:endParaRPr lang="en-GB" dirty="0"/>
          </a:p>
          <a:p>
            <a:pPr marL="252000" indent="0"/>
            <a:r>
              <a:rPr lang="en-GB" dirty="0"/>
              <a:t>Cybit has a long and successful history in delivering data and AI solutions, with a proven track record of helping organisations transform their operations and achieve their strategic goals. Our dedicated Office of the CTO drives innovation and ensures that our services are at the forefront of technological advancements. Our specialist teams possess deep expertise in data and AI, enabling us to understand your unique challenges and deliver solutions that maximise value.</a:t>
            </a:r>
          </a:p>
          <a:p>
            <a:pPr marL="252000" indent="0"/>
            <a:endParaRPr lang="en-GB" dirty="0"/>
          </a:p>
          <a:p>
            <a:pPr marL="252000" indent="0"/>
            <a:endParaRPr lang="en-GB" dirty="0"/>
          </a:p>
          <a:p>
            <a:pPr marL="252000" indent="0"/>
            <a:endParaRPr lang="en-GB" dirty="0"/>
          </a:p>
          <a:p>
            <a:pPr marL="252000" indent="0"/>
            <a:endParaRPr lang="en-GB" dirty="0"/>
          </a:p>
          <a:p>
            <a:pPr marL="252000" indent="0"/>
            <a:endParaRPr lang="en-GB" dirty="0"/>
          </a:p>
          <a:p>
            <a:pPr marL="252000" indent="0"/>
            <a:endParaRPr lang="en-GB" dirty="0"/>
          </a:p>
          <a:p>
            <a:pPr marL="252000" indent="0"/>
            <a:r>
              <a:rPr lang="en-GB" dirty="0"/>
              <a:t>Our partnership with </a:t>
            </a:r>
            <a:r>
              <a:rPr lang="en-GB" dirty="0" err="1"/>
              <a:t>Keyrus</a:t>
            </a:r>
            <a:r>
              <a:rPr lang="en-GB" dirty="0"/>
              <a:t>, an international leader with over 28 years of experience, 3,300 people across 28 countries on four continents, significantly augments our capabilities. </a:t>
            </a:r>
            <a:r>
              <a:rPr lang="en-GB" dirty="0" err="1"/>
              <a:t>Keyrus's</a:t>
            </a:r>
            <a:r>
              <a:rPr lang="en-GB" dirty="0"/>
              <a:t> ethos of "Humanising the Future" aligns with our commitment to making data matter not just for business performance, but for broader positive change, including a strong commitment to the UN Sustainable Development Goals. Their pioneering spirit and the work of the </a:t>
            </a:r>
            <a:r>
              <a:rPr lang="en-GB" dirty="0" err="1"/>
              <a:t>Keyrus</a:t>
            </a:r>
            <a:r>
              <a:rPr lang="en-GB" dirty="0"/>
              <a:t> Foundation, established in 2017 to promote equal opportunities and diversity, further solidify this powerful alliance. Together, Cybit and </a:t>
            </a:r>
            <a:r>
              <a:rPr lang="en-GB" dirty="0" err="1"/>
              <a:t>Keyrus</a:t>
            </a:r>
            <a:r>
              <a:rPr lang="en-GB" dirty="0"/>
              <a:t> provide you with unparalleled expertise, global best practices, and a truly comprehensive approach to unlock the full potential of your data and AI.</a:t>
            </a:r>
          </a:p>
          <a:p>
            <a:pPr marL="0" lvl="0" indent="0" algn="l" rtl="0">
              <a:lnSpc>
                <a:spcPct val="100000"/>
              </a:lnSpc>
              <a:spcBef>
                <a:spcPts val="0"/>
              </a:spcBef>
              <a:spcAft>
                <a:spcPts val="0"/>
              </a:spcAft>
              <a:buClr>
                <a:schemeClr val="lt1"/>
              </a:buClr>
              <a:buSzPts val="1200"/>
              <a:buFont typeface="Arial"/>
              <a:buNone/>
            </a:pPr>
            <a:endParaRPr dirty="0">
              <a:latin typeface="Host Grotesk"/>
              <a:ea typeface="Host Grotesk"/>
              <a:cs typeface="Host Grotesk"/>
              <a:sym typeface="Host Grotesk"/>
            </a:endParaRPr>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BA4A0F-9E15-41AA-BE4C-5CB7E3D60F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B44891-0C21-46C7-B6D2-AE89F7638BEC}">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customXml/itemProps3.xml><?xml version="1.0" encoding="utf-8"?>
<ds:datastoreItem xmlns:ds="http://schemas.openxmlformats.org/officeDocument/2006/customXml" ds:itemID="{22EBBB7E-6D39-4F55-B765-7986146B72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311</TotalTime>
  <Words>601</Words>
  <Application>Microsoft Office PowerPoint</Application>
  <PresentationFormat>Widescreen</PresentationFormat>
  <Paragraphs>42</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DATA &amp; AI MATURITY ASSESSMENT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Gio Sizino</cp:lastModifiedBy>
  <cp:revision>24</cp:revision>
  <dcterms:created xsi:type="dcterms:W3CDTF">2023-09-04T15:24:21Z</dcterms:created>
  <dcterms:modified xsi:type="dcterms:W3CDTF">2025-08-21T11:37:48Z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2025-07-14T08:18:31Z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75dc80a9-2abd-49aa-8c78-d13173aac5eb</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