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9"/>
  </p:notesMasterIdLst>
  <p:sldIdLst>
    <p:sldId id="256" r:id="rId5"/>
    <p:sldId id="257" r:id="rId6"/>
    <p:sldId id="259" r:id="rId7"/>
    <p:sldId id="261" r:id="rId8"/>
  </p:sldIdLst>
  <p:sldSz cx="12192000" cy="6858000"/>
  <p:notesSz cx="6858000" cy="9144000"/>
  <p:embeddedFontLst>
    <p:embeddedFont>
      <p:font typeface="Host Grotesk"/>
      <p:regular r:id="rId10"/>
      <p:bold r:id="rId11"/>
      <p:italic r:id="rId12"/>
      <p:boldItalic r:id="rId13"/>
    </p:embeddedFont>
    <p:embeddedFont>
      <p:font typeface="Host Grotesk SemiBold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4248">
          <p15:clr>
            <a:srgbClr val="A4A3A4"/>
          </p15:clr>
        </p15:guide>
        <p15:guide id="3" orient="horz" pos="1344">
          <p15:clr>
            <a:srgbClr val="A4A3A4"/>
          </p15:clr>
        </p15:guide>
        <p15:guide id="4" orient="horz" pos="2818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ykYhD3+F34TY4M/cW47Wt1WXg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6CBE49-092E-27A1-E982-4F41B85F69D4}" v="152" dt="2025-08-27T09:05:59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42"/>
      </p:cViewPr>
      <p:guideLst>
        <p:guide orient="horz" pos="2183"/>
        <p:guide pos="4248"/>
        <p:guide orient="horz" pos="1344"/>
        <p:guide orient="horz" pos="28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3" Type="http://schemas.openxmlformats.org/officeDocument/2006/relationships/customXml" Target="../customXml/item3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 Sizino" userId="S::gio.sizino@cybit.com::5bb4131d-65cd-4b02-b8e7-b9c18182aeed" providerId="AD" clId="Web-{AA4FB1E1-D93F-8352-EDF7-C02FACC216DA}"/>
    <pc:docChg chg="modSld">
      <pc:chgData name="Gio Sizino" userId="S::gio.sizino@cybit.com::5bb4131d-65cd-4b02-b8e7-b9c18182aeed" providerId="AD" clId="Web-{AA4FB1E1-D93F-8352-EDF7-C02FACC216DA}" dt="2025-08-21T10:36:18.778" v="11"/>
      <pc:docMkLst>
        <pc:docMk/>
      </pc:docMkLst>
      <pc:sldChg chg="modSp">
        <pc:chgData name="Gio Sizino" userId="S::gio.sizino@cybit.com::5bb4131d-65cd-4b02-b8e7-b9c18182aeed" providerId="AD" clId="Web-{AA4FB1E1-D93F-8352-EDF7-C02FACC216DA}" dt="2025-08-21T10:34:42.775" v="2" actId="1076"/>
        <pc:sldMkLst>
          <pc:docMk/>
          <pc:sldMk cId="0" sldId="256"/>
        </pc:sldMkLst>
        <pc:spChg chg="mod">
          <ac:chgData name="Gio Sizino" userId="S::gio.sizino@cybit.com::5bb4131d-65cd-4b02-b8e7-b9c18182aeed" providerId="AD" clId="Web-{AA4FB1E1-D93F-8352-EDF7-C02FACC216DA}" dt="2025-08-21T10:34:42.775" v="2" actId="1076"/>
          <ac:spMkLst>
            <pc:docMk/>
            <pc:sldMk cId="0" sldId="256"/>
            <ac:spMk id="180" creationId="{00000000-0000-0000-0000-000000000000}"/>
          </ac:spMkLst>
        </pc:spChg>
        <pc:picChg chg="mod">
          <ac:chgData name="Gio Sizino" userId="S::gio.sizino@cybit.com::5bb4131d-65cd-4b02-b8e7-b9c18182aeed" providerId="AD" clId="Web-{AA4FB1E1-D93F-8352-EDF7-C02FACC216DA}" dt="2025-08-21T10:34:38.009" v="1"/>
          <ac:picMkLst>
            <pc:docMk/>
            <pc:sldMk cId="0" sldId="256"/>
            <ac:picMk id="179" creationId="{00000000-0000-0000-0000-000000000000}"/>
          </ac:picMkLst>
        </pc:picChg>
      </pc:sldChg>
      <pc:sldChg chg="addSp delSp modSp">
        <pc:chgData name="Gio Sizino" userId="S::gio.sizino@cybit.com::5bb4131d-65cd-4b02-b8e7-b9c18182aeed" providerId="AD" clId="Web-{AA4FB1E1-D93F-8352-EDF7-C02FACC216DA}" dt="2025-08-21T10:36:18.778" v="11"/>
        <pc:sldMkLst>
          <pc:docMk/>
          <pc:sldMk cId="0" sldId="257"/>
        </pc:sldMkLst>
        <pc:spChg chg="mod">
          <ac:chgData name="Gio Sizino" userId="S::gio.sizino@cybit.com::5bb4131d-65cd-4b02-b8e7-b9c18182aeed" providerId="AD" clId="Web-{AA4FB1E1-D93F-8352-EDF7-C02FACC216DA}" dt="2025-08-21T10:35:20.807" v="6" actId="1076"/>
          <ac:spMkLst>
            <pc:docMk/>
            <pc:sldMk cId="0" sldId="257"/>
            <ac:spMk id="191" creationId="{00000000-0000-0000-0000-000000000000}"/>
          </ac:spMkLst>
        </pc:spChg>
        <pc:picChg chg="mod">
          <ac:chgData name="Gio Sizino" userId="S::gio.sizino@cybit.com::5bb4131d-65cd-4b02-b8e7-b9c18182aeed" providerId="AD" clId="Web-{AA4FB1E1-D93F-8352-EDF7-C02FACC216DA}" dt="2025-08-21T10:35:13.791" v="5"/>
          <ac:picMkLst>
            <pc:docMk/>
            <pc:sldMk cId="0" sldId="257"/>
            <ac:picMk id="190" creationId="{00000000-0000-0000-0000-000000000000}"/>
          </ac:picMkLst>
        </pc:picChg>
      </pc:sldChg>
    </pc:docChg>
  </pc:docChgLst>
  <pc:docChgLst>
    <pc:chgData name="Gio Sizino" userId="5bb4131d-65cd-4b02-b8e7-b9c18182aeed" providerId="ADAL" clId="{B07A3C7B-81D3-48F2-AEF4-C15E55B20867}"/>
    <pc:docChg chg="undo custSel modSld">
      <pc:chgData name="Gio Sizino" userId="5bb4131d-65cd-4b02-b8e7-b9c18182aeed" providerId="ADAL" clId="{B07A3C7B-81D3-48F2-AEF4-C15E55B20867}" dt="2025-07-28T09:21:02.593" v="52" actId="1076"/>
      <pc:docMkLst>
        <pc:docMk/>
      </pc:docMkLst>
      <pc:sldChg chg="addSp delSp modSp mod">
        <pc:chgData name="Gio Sizino" userId="5bb4131d-65cd-4b02-b8e7-b9c18182aeed" providerId="ADAL" clId="{B07A3C7B-81D3-48F2-AEF4-C15E55B20867}" dt="2025-07-28T09:17:38.084" v="22" actId="2711"/>
        <pc:sldMkLst>
          <pc:docMk/>
          <pc:sldMk cId="0" sldId="257"/>
        </pc:sldMkLst>
        <pc:spChg chg="mod">
          <ac:chgData name="Gio Sizino" userId="5bb4131d-65cd-4b02-b8e7-b9c18182aeed" providerId="ADAL" clId="{B07A3C7B-81D3-48F2-AEF4-C15E55B20867}" dt="2025-07-28T09:17:17.668" v="20" actId="1076"/>
          <ac:spMkLst>
            <pc:docMk/>
            <pc:sldMk cId="0" sldId="257"/>
            <ac:spMk id="193" creationId="{00000000-0000-0000-0000-000000000000}"/>
          </ac:spMkLst>
        </pc:spChg>
        <pc:spChg chg="mod">
          <ac:chgData name="Gio Sizino" userId="5bb4131d-65cd-4b02-b8e7-b9c18182aeed" providerId="ADAL" clId="{B07A3C7B-81D3-48F2-AEF4-C15E55B20867}" dt="2025-07-28T09:17:38.084" v="22" actId="2711"/>
          <ac:spMkLst>
            <pc:docMk/>
            <pc:sldMk cId="0" sldId="257"/>
            <ac:spMk id="194" creationId="{00000000-0000-0000-0000-000000000000}"/>
          </ac:spMkLst>
        </pc:spChg>
      </pc:sldChg>
      <pc:sldChg chg="addSp delSp modSp mod">
        <pc:chgData name="Gio Sizino" userId="5bb4131d-65cd-4b02-b8e7-b9c18182aeed" providerId="ADAL" clId="{B07A3C7B-81D3-48F2-AEF4-C15E55B20867}" dt="2025-07-28T09:21:02.593" v="52" actId="1076"/>
        <pc:sldMkLst>
          <pc:docMk/>
          <pc:sldMk cId="0" sldId="259"/>
        </pc:sldMkLst>
        <pc:spChg chg="mod">
          <ac:chgData name="Gio Sizino" userId="5bb4131d-65cd-4b02-b8e7-b9c18182aeed" providerId="ADAL" clId="{B07A3C7B-81D3-48F2-AEF4-C15E55B20867}" dt="2025-07-28T09:18:55.498" v="38" actId="1076"/>
          <ac:spMkLst>
            <pc:docMk/>
            <pc:sldMk cId="0" sldId="259"/>
            <ac:spMk id="4" creationId="{C9BBA9B9-AC05-B475-9414-9D92563B7B5A}"/>
          </ac:spMkLst>
        </pc:spChg>
        <pc:spChg chg="mod">
          <ac:chgData name="Gio Sizino" userId="5bb4131d-65cd-4b02-b8e7-b9c18182aeed" providerId="ADAL" clId="{B07A3C7B-81D3-48F2-AEF4-C15E55B20867}" dt="2025-07-28T09:19:21.555" v="40" actId="1076"/>
          <ac:spMkLst>
            <pc:docMk/>
            <pc:sldMk cId="0" sldId="259"/>
            <ac:spMk id="5" creationId="{34F29AA0-493A-8EFE-D428-B6C0C1255907}"/>
          </ac:spMkLst>
        </pc:spChg>
        <pc:spChg chg="mod">
          <ac:chgData name="Gio Sizino" userId="5bb4131d-65cd-4b02-b8e7-b9c18182aeed" providerId="ADAL" clId="{B07A3C7B-81D3-48F2-AEF4-C15E55B20867}" dt="2025-07-28T09:19:09.236" v="39" actId="1076"/>
          <ac:spMkLst>
            <pc:docMk/>
            <pc:sldMk cId="0" sldId="259"/>
            <ac:spMk id="6" creationId="{08E489FA-80AB-60F5-9E6D-41FD9E6EDBEC}"/>
          </ac:spMkLst>
        </pc:spChg>
        <pc:spChg chg="mod">
          <ac:chgData name="Gio Sizino" userId="5bb4131d-65cd-4b02-b8e7-b9c18182aeed" providerId="ADAL" clId="{B07A3C7B-81D3-48F2-AEF4-C15E55B20867}" dt="2025-07-28T09:19:32.232" v="41" actId="1076"/>
          <ac:spMkLst>
            <pc:docMk/>
            <pc:sldMk cId="0" sldId="259"/>
            <ac:spMk id="7" creationId="{E4E813CE-6CC3-B6B7-9EA8-8D2F0BA52E4F}"/>
          </ac:spMkLst>
        </pc:spChg>
        <pc:spChg chg="mod">
          <ac:chgData name="Gio Sizino" userId="5bb4131d-65cd-4b02-b8e7-b9c18182aeed" providerId="ADAL" clId="{B07A3C7B-81D3-48F2-AEF4-C15E55B20867}" dt="2025-07-28T09:19:47.270" v="42" actId="1076"/>
          <ac:spMkLst>
            <pc:docMk/>
            <pc:sldMk cId="0" sldId="259"/>
            <ac:spMk id="12" creationId="{47880E84-A919-D660-70B5-C07C6776DB10}"/>
          </ac:spMkLst>
        </pc:spChg>
        <pc:spChg chg="mod">
          <ac:chgData name="Gio Sizino" userId="5bb4131d-65cd-4b02-b8e7-b9c18182aeed" providerId="ADAL" clId="{B07A3C7B-81D3-48F2-AEF4-C15E55B20867}" dt="2025-07-28T09:20:14.079" v="44" actId="1076"/>
          <ac:spMkLst>
            <pc:docMk/>
            <pc:sldMk cId="0" sldId="259"/>
            <ac:spMk id="13" creationId="{63CD5112-F919-AB7F-D6A1-04371494508C}"/>
          </ac:spMkLst>
        </pc:spChg>
        <pc:spChg chg="mod">
          <ac:chgData name="Gio Sizino" userId="5bb4131d-65cd-4b02-b8e7-b9c18182aeed" providerId="ADAL" clId="{B07A3C7B-81D3-48F2-AEF4-C15E55B20867}" dt="2025-07-28T09:19:56.684" v="43" actId="1076"/>
          <ac:spMkLst>
            <pc:docMk/>
            <pc:sldMk cId="0" sldId="259"/>
            <ac:spMk id="14" creationId="{31CE6437-C36F-E259-61C6-78D636336B0F}"/>
          </ac:spMkLst>
        </pc:spChg>
        <pc:spChg chg="mod">
          <ac:chgData name="Gio Sizino" userId="5bb4131d-65cd-4b02-b8e7-b9c18182aeed" providerId="ADAL" clId="{B07A3C7B-81D3-48F2-AEF4-C15E55B20867}" dt="2025-07-28T09:20:46.990" v="45" actId="1076"/>
          <ac:spMkLst>
            <pc:docMk/>
            <pc:sldMk cId="0" sldId="259"/>
            <ac:spMk id="15" creationId="{17E51F78-A06F-9C37-C6AB-7B8419B071A5}"/>
          </ac:spMkLst>
        </pc:spChg>
        <pc:spChg chg="add del">
          <ac:chgData name="Gio Sizino" userId="5bb4131d-65cd-4b02-b8e7-b9c18182aeed" providerId="ADAL" clId="{B07A3C7B-81D3-48F2-AEF4-C15E55B20867}" dt="2025-07-28T09:18:32.460" v="35" actId="478"/>
          <ac:spMkLst>
            <pc:docMk/>
            <pc:sldMk cId="0" sldId="259"/>
            <ac:spMk id="236" creationId="{00000000-0000-0000-0000-000000000000}"/>
          </ac:spMkLst>
        </pc:spChg>
        <pc:spChg chg="mod">
          <ac:chgData name="Gio Sizino" userId="5bb4131d-65cd-4b02-b8e7-b9c18182aeed" providerId="ADAL" clId="{B07A3C7B-81D3-48F2-AEF4-C15E55B20867}" dt="2025-07-28T09:18:48.366" v="37" actId="1076"/>
          <ac:spMkLst>
            <pc:docMk/>
            <pc:sldMk cId="0" sldId="259"/>
            <ac:spMk id="250" creationId="{00000000-0000-0000-0000-000000000000}"/>
          </ac:spMkLst>
        </pc:spChg>
        <pc:cxnChg chg="mod">
          <ac:chgData name="Gio Sizino" userId="5bb4131d-65cd-4b02-b8e7-b9c18182aeed" providerId="ADAL" clId="{B07A3C7B-81D3-48F2-AEF4-C15E55B20867}" dt="2025-07-28T09:21:02.593" v="52" actId="1076"/>
          <ac:cxnSpMkLst>
            <pc:docMk/>
            <pc:sldMk cId="0" sldId="259"/>
            <ac:cxnSpMk id="8" creationId="{04824E62-F299-AD0D-5C93-96EADB66184C}"/>
          </ac:cxnSpMkLst>
        </pc:cxnChg>
      </pc:sldChg>
    </pc:docChg>
  </pc:docChgLst>
  <pc:docChgLst>
    <pc:chgData name="Gio Sizino" userId="S::gio.sizino@cybit.com::5bb4131d-65cd-4b02-b8e7-b9c18182aeed" providerId="AD" clId="Web-{766CBE49-092E-27A1-E982-4F41B85F69D4}"/>
    <pc:docChg chg="modSld">
      <pc:chgData name="Gio Sizino" userId="S::gio.sizino@cybit.com::5bb4131d-65cd-4b02-b8e7-b9c18182aeed" providerId="AD" clId="Web-{766CBE49-092E-27A1-E982-4F41B85F69D4}" dt="2025-08-27T09:05:57.881" v="88" actId="20577"/>
      <pc:docMkLst>
        <pc:docMk/>
      </pc:docMkLst>
      <pc:sldChg chg="modSp">
        <pc:chgData name="Gio Sizino" userId="S::gio.sizino@cybit.com::5bb4131d-65cd-4b02-b8e7-b9c18182aeed" providerId="AD" clId="Web-{766CBE49-092E-27A1-E982-4F41B85F69D4}" dt="2025-08-27T08:52:02.342" v="30" actId="20577"/>
        <pc:sldMkLst>
          <pc:docMk/>
          <pc:sldMk cId="0" sldId="257"/>
        </pc:sldMkLst>
        <pc:spChg chg="mod">
          <ac:chgData name="Gio Sizino" userId="S::gio.sizino@cybit.com::5bb4131d-65cd-4b02-b8e7-b9c18182aeed" providerId="AD" clId="Web-{766CBE49-092E-27A1-E982-4F41B85F69D4}" dt="2025-08-27T08:52:02.342" v="30" actId="20577"/>
          <ac:spMkLst>
            <pc:docMk/>
            <pc:sldMk cId="0" sldId="257"/>
            <ac:spMk id="194" creationId="{00000000-0000-0000-0000-000000000000}"/>
          </ac:spMkLst>
        </pc:spChg>
      </pc:sldChg>
      <pc:sldChg chg="modSp">
        <pc:chgData name="Gio Sizino" userId="S::gio.sizino@cybit.com::5bb4131d-65cd-4b02-b8e7-b9c18182aeed" providerId="AD" clId="Web-{766CBE49-092E-27A1-E982-4F41B85F69D4}" dt="2025-08-27T09:05:57.881" v="88" actId="20577"/>
        <pc:sldMkLst>
          <pc:docMk/>
          <pc:sldMk cId="0" sldId="261"/>
        </pc:sldMkLst>
        <pc:spChg chg="mod">
          <ac:chgData name="Gio Sizino" userId="S::gio.sizino@cybit.com::5bb4131d-65cd-4b02-b8e7-b9c18182aeed" providerId="AD" clId="Web-{766CBE49-092E-27A1-E982-4F41B85F69D4}" dt="2025-08-27T09:05:57.881" v="88" actId="20577"/>
          <ac:spMkLst>
            <pc:docMk/>
            <pc:sldMk cId="0" sldId="261"/>
            <ac:spMk id="3" creationId="{99822608-22F9-A588-426D-6C38D642B2F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ost Grotesk"/>
              <a:ea typeface="Host Grotesk"/>
              <a:cs typeface="Host Grotesk"/>
              <a:sym typeface="Host Grotes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936550" y="1232781"/>
            <a:ext cx="3842982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ost Grotesk Light"/>
              <a:buNone/>
              <a:defRPr sz="28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900" y="6039184"/>
            <a:ext cx="1422400" cy="374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>
          <p15:clr>
            <a:srgbClr val="FBAE40"/>
          </p15:clr>
        </p15:guide>
        <p15:guide id="4" pos="30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ur subtitle and image">
  <p:cSld name="1_Four subtitle and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body" idx="1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469900" y="428717"/>
            <a:ext cx="5116174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>
            <a:spLocks noGrp="1"/>
          </p:cNvSpPr>
          <p:nvPr>
            <p:ph type="pic" idx="3"/>
          </p:nvPr>
        </p:nvSpPr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1" name="Google Shape;21;p9"/>
          <p:cNvSpPr txBox="1">
            <a:spLocks noGrp="1"/>
          </p:cNvSpPr>
          <p:nvPr>
            <p:ph type="body" idx="4"/>
          </p:nvPr>
        </p:nvSpPr>
        <p:spPr>
          <a:xfrm>
            <a:off x="479425" y="1435828"/>
            <a:ext cx="5909945" cy="462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5"/>
          </p:nvPr>
        </p:nvSpPr>
        <p:spPr>
          <a:xfrm>
            <a:off x="7281737" y="3371970"/>
            <a:ext cx="4310743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6"/>
          </p:nvPr>
        </p:nvSpPr>
        <p:spPr>
          <a:xfrm>
            <a:off x="7291263" y="3967048"/>
            <a:ext cx="4421312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Four subtitle and image">
  <p:cSld name="12_Four subtitle and imag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3392652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3394369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5"/>
          </p:nvPr>
        </p:nvSpPr>
        <p:spPr>
          <a:xfrm>
            <a:off x="495281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6"/>
          </p:nvPr>
        </p:nvSpPr>
        <p:spPr>
          <a:xfrm>
            <a:off x="492705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7"/>
          </p:nvPr>
        </p:nvSpPr>
        <p:spPr>
          <a:xfrm>
            <a:off x="3392652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8"/>
          </p:nvPr>
        </p:nvSpPr>
        <p:spPr>
          <a:xfrm>
            <a:off x="492705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9"/>
          </p:nvPr>
        </p:nvSpPr>
        <p:spPr>
          <a:xfrm>
            <a:off x="492705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3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4"/>
          </p:nvPr>
        </p:nvSpPr>
        <p:spPr>
          <a:xfrm>
            <a:off x="3392652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5"/>
          </p:nvPr>
        </p:nvSpPr>
        <p:spPr>
          <a:xfrm>
            <a:off x="9192545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6"/>
          </p:nvPr>
        </p:nvSpPr>
        <p:spPr>
          <a:xfrm>
            <a:off x="9192545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7"/>
          </p:nvPr>
        </p:nvSpPr>
        <p:spPr>
          <a:xfrm>
            <a:off x="6293457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8"/>
          </p:nvPr>
        </p:nvSpPr>
        <p:spPr>
          <a:xfrm>
            <a:off x="6292599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9"/>
          </p:nvPr>
        </p:nvSpPr>
        <p:spPr>
          <a:xfrm>
            <a:off x="9192545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0"/>
          </p:nvPr>
        </p:nvSpPr>
        <p:spPr>
          <a:xfrm>
            <a:off x="6292599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1"/>
          </p:nvPr>
        </p:nvSpPr>
        <p:spPr>
          <a:xfrm>
            <a:off x="6292599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22"/>
          </p:nvPr>
        </p:nvSpPr>
        <p:spPr>
          <a:xfrm>
            <a:off x="9192545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Four subtitle and image">
  <p:cSld name="6_Four subtitle and image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3"/>
          </p:nvPr>
        </p:nvSpPr>
        <p:spPr>
          <a:xfrm>
            <a:off x="4260055" y="987211"/>
            <a:ext cx="6001539" cy="12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9426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3"/>
          <p:cNvCxnSpPr/>
          <p:nvPr/>
        </p:nvCxnSpPr>
        <p:spPr>
          <a:xfrm>
            <a:off x="4254659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13"/>
          <p:cNvCxnSpPr/>
          <p:nvPr/>
        </p:nvCxnSpPr>
        <p:spPr>
          <a:xfrm>
            <a:off x="7930970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" name="Google Shape;83;p13"/>
          <p:cNvCxnSpPr/>
          <p:nvPr/>
        </p:nvCxnSpPr>
        <p:spPr>
          <a:xfrm>
            <a:off x="4254659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" name="Google Shape;84;p13"/>
          <p:cNvCxnSpPr/>
          <p:nvPr/>
        </p:nvCxnSpPr>
        <p:spPr>
          <a:xfrm>
            <a:off x="7930970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8"/>
          </p:nvPr>
        </p:nvSpPr>
        <p:spPr>
          <a:xfrm>
            <a:off x="4630223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6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>
            <a:spLocks noGrp="1"/>
          </p:cNvSpPr>
          <p:nvPr>
            <p:ph type="body" idx="9"/>
          </p:nvPr>
        </p:nvSpPr>
        <p:spPr>
          <a:xfrm>
            <a:off x="8299140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our subtitle and image">
  <p:cSld name="7_Four subtitle and imag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3"/>
          </p:nvPr>
        </p:nvSpPr>
        <p:spPr>
          <a:xfrm>
            <a:off x="1022039" y="14540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4"/>
          </p:nvPr>
        </p:nvSpPr>
        <p:spPr>
          <a:xfrm>
            <a:off x="1022039" y="21970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5"/>
          </p:nvPr>
        </p:nvSpPr>
        <p:spPr>
          <a:xfrm>
            <a:off x="1022039" y="29399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6"/>
          </p:nvPr>
        </p:nvSpPr>
        <p:spPr>
          <a:xfrm>
            <a:off x="1022039" y="36829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7"/>
          </p:nvPr>
        </p:nvSpPr>
        <p:spPr>
          <a:xfrm>
            <a:off x="1022039" y="44258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8"/>
          </p:nvPr>
        </p:nvSpPr>
        <p:spPr>
          <a:xfrm>
            <a:off x="1022039" y="59117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9"/>
          </p:nvPr>
        </p:nvSpPr>
        <p:spPr>
          <a:xfrm>
            <a:off x="1022039" y="51688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>
            <a:spLocks noGrp="1"/>
          </p:cNvSpPr>
          <p:nvPr>
            <p:ph type="pic" idx="13"/>
          </p:nvPr>
        </p:nvSpPr>
        <p:spPr>
          <a:xfrm>
            <a:off x="6449534" y="0"/>
            <a:ext cx="57424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09" name="Google Shape;109;p14"/>
          <p:cNvSpPr txBox="1">
            <a:spLocks noGrp="1"/>
          </p:cNvSpPr>
          <p:nvPr>
            <p:ph type="body" idx="14"/>
          </p:nvPr>
        </p:nvSpPr>
        <p:spPr>
          <a:xfrm>
            <a:off x="6871886" y="3371970"/>
            <a:ext cx="416421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5"/>
          </p:nvPr>
        </p:nvSpPr>
        <p:spPr>
          <a:xfrm>
            <a:off x="6881411" y="3967048"/>
            <a:ext cx="4831164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Four subtitle and image">
  <p:cSld name="9_Four subtitle and imag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3"/>
          </p:nvPr>
        </p:nvSpPr>
        <p:spPr>
          <a:xfrm>
            <a:off x="479426" y="1454064"/>
            <a:ext cx="3671888" cy="292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>
                <a:solidFill>
                  <a:schemeClr val="dk2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4"/>
          </p:nvPr>
        </p:nvSpPr>
        <p:spPr>
          <a:xfrm>
            <a:off x="8767673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4259264" y="0"/>
            <a:ext cx="7932736" cy="6858301"/>
          </a:xfrm>
          <a:prstGeom prst="rect">
            <a:avLst/>
          </a:prstGeom>
          <a:solidFill>
            <a:schemeClr val="accent4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5"/>
          </p:nvPr>
        </p:nvSpPr>
        <p:spPr>
          <a:xfrm>
            <a:off x="8767673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6"/>
          </p:nvPr>
        </p:nvSpPr>
        <p:spPr>
          <a:xfrm>
            <a:off x="5171346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7"/>
          </p:nvPr>
        </p:nvSpPr>
        <p:spPr>
          <a:xfrm>
            <a:off x="5168770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8"/>
          </p:nvPr>
        </p:nvSpPr>
        <p:spPr>
          <a:xfrm>
            <a:off x="8767673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9"/>
          </p:nvPr>
        </p:nvSpPr>
        <p:spPr>
          <a:xfrm>
            <a:off x="5168770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3"/>
          </p:nvPr>
        </p:nvSpPr>
        <p:spPr>
          <a:xfrm>
            <a:off x="5168770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Four subtitle and image">
  <p:cSld name="10_Four subtitle and image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xfrm>
            <a:off x="39576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3"/>
          </p:nvPr>
        </p:nvSpPr>
        <p:spPr>
          <a:xfrm>
            <a:off x="3957604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4"/>
          </p:nvPr>
        </p:nvSpPr>
        <p:spPr>
          <a:xfrm>
            <a:off x="495280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5"/>
          </p:nvPr>
        </p:nvSpPr>
        <p:spPr>
          <a:xfrm>
            <a:off x="4927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6"/>
          </p:nvPr>
        </p:nvSpPr>
        <p:spPr>
          <a:xfrm>
            <a:off x="39576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7"/>
          </p:nvPr>
        </p:nvSpPr>
        <p:spPr>
          <a:xfrm>
            <a:off x="4927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8"/>
          </p:nvPr>
        </p:nvSpPr>
        <p:spPr>
          <a:xfrm>
            <a:off x="492704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9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Four subtitle and image">
  <p:cSld name="11_Four subtitle and imag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3"/>
          </p:nvPr>
        </p:nvSpPr>
        <p:spPr>
          <a:xfrm>
            <a:off x="499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4"/>
          </p:nvPr>
        </p:nvSpPr>
        <p:spPr>
          <a:xfrm>
            <a:off x="479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8" name="Google Shape;138;p17"/>
          <p:cNvGrpSpPr/>
          <p:nvPr/>
        </p:nvGrpSpPr>
        <p:grpSpPr>
          <a:xfrm rot="10800000">
            <a:off x="481977" y="3246083"/>
            <a:ext cx="9116760" cy="444562"/>
            <a:chOff x="797560" y="3642235"/>
            <a:chExt cx="9116760" cy="699404"/>
          </a:xfrm>
        </p:grpSpPr>
        <p:cxnSp>
          <p:nvCxnSpPr>
            <p:cNvPr id="139" name="Google Shape;139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17"/>
            <p:cNvCxnSpPr/>
            <p:nvPr/>
          </p:nvCxnSpPr>
          <p:spPr>
            <a:xfrm rot="10800000">
              <a:off x="79756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17"/>
            <p:cNvCxnSpPr/>
            <p:nvPr/>
          </p:nvCxnSpPr>
          <p:spPr>
            <a:xfrm rot="10800000">
              <a:off x="53432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7"/>
            <p:cNvCxnSpPr/>
            <p:nvPr/>
          </p:nvCxnSpPr>
          <p:spPr>
            <a:xfrm rot="10800000">
              <a:off x="76287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44" name="Google Shape;144;p17"/>
          <p:cNvCxnSpPr/>
          <p:nvPr/>
        </p:nvCxnSpPr>
        <p:spPr>
          <a:xfrm>
            <a:off x="0" y="392125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17"/>
          <p:cNvSpPr/>
          <p:nvPr/>
        </p:nvSpPr>
        <p:spPr>
          <a:xfrm>
            <a:off x="499197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01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1636190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02</a:t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277318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03</a:t>
            </a: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3910176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04</a:t>
            </a:r>
            <a:endParaRPr/>
          </a:p>
        </p:txBody>
      </p:sp>
      <p:sp>
        <p:nvSpPr>
          <p:cNvPr id="149" name="Google Shape;149;p17"/>
          <p:cNvSpPr/>
          <p:nvPr/>
        </p:nvSpPr>
        <p:spPr>
          <a:xfrm>
            <a:off x="5047169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05</a:t>
            </a:r>
            <a:endParaRPr/>
          </a:p>
        </p:txBody>
      </p:sp>
      <p:sp>
        <p:nvSpPr>
          <p:cNvPr id="150" name="Google Shape;150;p17"/>
          <p:cNvSpPr/>
          <p:nvPr/>
        </p:nvSpPr>
        <p:spPr>
          <a:xfrm>
            <a:off x="6184162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06</a:t>
            </a:r>
            <a:endParaRPr/>
          </a:p>
        </p:txBody>
      </p:sp>
      <p:sp>
        <p:nvSpPr>
          <p:cNvPr id="151" name="Google Shape;151;p17"/>
          <p:cNvSpPr/>
          <p:nvPr/>
        </p:nvSpPr>
        <p:spPr>
          <a:xfrm>
            <a:off x="7321155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07</a:t>
            </a:r>
            <a:endParaRPr/>
          </a:p>
        </p:txBody>
      </p:sp>
      <p:sp>
        <p:nvSpPr>
          <p:cNvPr id="152" name="Google Shape;152;p17"/>
          <p:cNvSpPr/>
          <p:nvPr/>
        </p:nvSpPr>
        <p:spPr>
          <a:xfrm>
            <a:off x="8458148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08</a:t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959514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09</a:t>
            </a:r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5"/>
          </p:nvPr>
        </p:nvSpPr>
        <p:spPr>
          <a:xfrm>
            <a:off x="28105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6"/>
          </p:nvPr>
        </p:nvSpPr>
        <p:spPr>
          <a:xfrm>
            <a:off x="27908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7"/>
          </p:nvPr>
        </p:nvSpPr>
        <p:spPr>
          <a:xfrm>
            <a:off x="5071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body" idx="8"/>
          </p:nvPr>
        </p:nvSpPr>
        <p:spPr>
          <a:xfrm>
            <a:off x="5051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body" idx="9"/>
          </p:nvPr>
        </p:nvSpPr>
        <p:spPr>
          <a:xfrm>
            <a:off x="7395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3"/>
          </p:nvPr>
        </p:nvSpPr>
        <p:spPr>
          <a:xfrm>
            <a:off x="7375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14"/>
          </p:nvPr>
        </p:nvSpPr>
        <p:spPr>
          <a:xfrm>
            <a:off x="9681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15"/>
          </p:nvPr>
        </p:nvSpPr>
        <p:spPr>
          <a:xfrm>
            <a:off x="9661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16"/>
          </p:nvPr>
        </p:nvSpPr>
        <p:spPr>
          <a:xfrm>
            <a:off x="1636751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body" idx="17"/>
          </p:nvPr>
        </p:nvSpPr>
        <p:spPr>
          <a:xfrm>
            <a:off x="1618421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8"/>
          </p:nvPr>
        </p:nvSpPr>
        <p:spPr>
          <a:xfrm>
            <a:off x="3934820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body" idx="19"/>
          </p:nvPr>
        </p:nvSpPr>
        <p:spPr>
          <a:xfrm>
            <a:off x="3916490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body" idx="20"/>
          </p:nvPr>
        </p:nvSpPr>
        <p:spPr>
          <a:xfrm>
            <a:off x="6196643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body" idx="21"/>
          </p:nvPr>
        </p:nvSpPr>
        <p:spPr>
          <a:xfrm>
            <a:off x="6178313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body" idx="22"/>
          </p:nvPr>
        </p:nvSpPr>
        <p:spPr>
          <a:xfrm>
            <a:off x="8458148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23"/>
          </p:nvPr>
        </p:nvSpPr>
        <p:spPr>
          <a:xfrm>
            <a:off x="8439818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70" name="Google Shape;170;p17"/>
          <p:cNvGrpSpPr/>
          <p:nvPr/>
        </p:nvGrpSpPr>
        <p:grpSpPr>
          <a:xfrm rot="10800000">
            <a:off x="1636190" y="4211283"/>
            <a:ext cx="6831220" cy="444562"/>
            <a:chOff x="3083100" y="3642235"/>
            <a:chExt cx="6831220" cy="699404"/>
          </a:xfrm>
        </p:grpSpPr>
        <p:cxnSp>
          <p:nvCxnSpPr>
            <p:cNvPr id="171" name="Google Shape;171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2" name="Google Shape;172;p17"/>
            <p:cNvCxnSpPr/>
            <p:nvPr/>
          </p:nvCxnSpPr>
          <p:spPr>
            <a:xfrm rot="10800000">
              <a:off x="53686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3" name="Google Shape;173;p17"/>
            <p:cNvCxnSpPr/>
            <p:nvPr/>
          </p:nvCxnSpPr>
          <p:spPr>
            <a:xfrm rot="10800000">
              <a:off x="76414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479425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ost Grotesk Light"/>
              <a:buNone/>
              <a:defRPr sz="4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479425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cybit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" descr="A person looking at a tablet&#10;&#10;AI-generated content may b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"/>
          <p:cNvSpPr/>
          <p:nvPr/>
        </p:nvSpPr>
        <p:spPr>
          <a:xfrm>
            <a:off x="0" y="-301"/>
            <a:ext cx="12193586" cy="6858301"/>
          </a:xfrm>
          <a:prstGeom prst="rect">
            <a:avLst/>
          </a:prstGeom>
          <a:gradFill>
            <a:gsLst>
              <a:gs pos="0">
                <a:srgbClr val="000000">
                  <a:alpha val="92549"/>
                </a:srgbClr>
              </a:gs>
              <a:gs pos="100000">
                <a:srgbClr val="000000">
                  <a:alpha val="784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 txBox="1">
            <a:spLocks noGrp="1"/>
          </p:cNvSpPr>
          <p:nvPr>
            <p:ph type="title"/>
          </p:nvPr>
        </p:nvSpPr>
        <p:spPr>
          <a:xfrm>
            <a:off x="707988" y="1232771"/>
            <a:ext cx="3842982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GB" dirty="0"/>
              <a:t>CYBER RESILIENCE AUDIT &amp; REVIEW ASSESSMENT SERVICE</a:t>
            </a:r>
          </a:p>
        </p:txBody>
      </p:sp>
      <p:sp>
        <p:nvSpPr>
          <p:cNvPr id="182" name="Google Shape;182;p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GB" dirty="0"/>
              <a:t>DATASHEET</a:t>
            </a:r>
            <a:endParaRPr dirty="0"/>
          </a:p>
        </p:txBody>
      </p:sp>
      <p:pic>
        <p:nvPicPr>
          <p:cNvPr id="183" name="Google Shape;1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5" y="1202728"/>
            <a:ext cx="133127" cy="193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900" y="6039443"/>
            <a:ext cx="1422400" cy="37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46407" y="1250389"/>
            <a:ext cx="133127" cy="193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" descr="Looking up view of tall buildings&#10;&#10;AI-generated content may be incorrect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23688" r="23688"/>
          <a:stretch/>
        </p:blipFill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191" name="Google Shape;191;p2"/>
          <p:cNvSpPr/>
          <p:nvPr/>
        </p:nvSpPr>
        <p:spPr>
          <a:xfrm>
            <a:off x="6780212" y="0"/>
            <a:ext cx="5413373" cy="6858301"/>
          </a:xfrm>
          <a:prstGeom prst="rect">
            <a:avLst/>
          </a:prstGeom>
          <a:gradFill>
            <a:gsLst>
              <a:gs pos="0">
                <a:srgbClr val="000000">
                  <a:alpha val="784"/>
                </a:srgbClr>
              </a:gs>
              <a:gs pos="100000">
                <a:srgbClr val="000000">
                  <a:alpha val="92549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2"/>
          </p:nvPr>
        </p:nvSpPr>
        <p:spPr>
          <a:xfrm>
            <a:off x="479732" y="192610"/>
            <a:ext cx="3681413" cy="23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SzPts val="1000"/>
            </a:pPr>
            <a:r>
              <a:rPr lang="en-GB" dirty="0"/>
              <a:t>CYBER RESILIENCE AUDIT &amp; REVIEW ASSESSMENT SERVICE</a:t>
            </a:r>
            <a:endParaRPr dirty="0"/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4"/>
          </p:nvPr>
        </p:nvSpPr>
        <p:spPr>
          <a:xfrm>
            <a:off x="206608" y="845456"/>
            <a:ext cx="6363826" cy="761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200" b="1" dirty="0">
                <a:latin typeface="Host Grotesk"/>
              </a:rPr>
              <a:t>Fortify your digital fortress</a:t>
            </a:r>
          </a:p>
          <a:p>
            <a:pPr marL="251460" indent="0"/>
            <a:r>
              <a:rPr lang="en-GB" sz="1200" dirty="0">
                <a:latin typeface="Host Grotesk"/>
              </a:rPr>
              <a:t>Are you prepared for the inevitable cyberattack? In today's digital landscape, it's not a matter of </a:t>
            </a:r>
            <a:r>
              <a:rPr lang="en-GB" sz="1200" i="1" dirty="0">
                <a:latin typeface="Host Grotesk"/>
              </a:rPr>
              <a:t>if</a:t>
            </a:r>
            <a:r>
              <a:rPr lang="en-GB" sz="1200" dirty="0">
                <a:latin typeface="Host Grotesk"/>
              </a:rPr>
              <a:t> but </a:t>
            </a:r>
            <a:r>
              <a:rPr lang="en-GB" sz="1200" i="1" dirty="0">
                <a:latin typeface="Host Grotesk"/>
              </a:rPr>
              <a:t>when</a:t>
            </a:r>
            <a:r>
              <a:rPr lang="en-GB" sz="1200" dirty="0">
                <a:latin typeface="Host Grotesk"/>
              </a:rPr>
              <a:t> a cyberattack will occur. </a:t>
            </a:r>
          </a:p>
          <a:p>
            <a:pPr marL="251460" indent="0"/>
            <a:r>
              <a:rPr lang="en-GB" sz="1200" b="1" dirty="0">
                <a:latin typeface="Host Grotesk"/>
              </a:rPr>
              <a:t>Service description</a:t>
            </a:r>
            <a:endParaRPr lang="en-GB" sz="1200" dirty="0">
              <a:latin typeface="Host Grotesk"/>
            </a:endParaRPr>
          </a:p>
          <a:p>
            <a:pPr marL="228600" indent="0"/>
            <a:r>
              <a:rPr lang="en-GB" sz="1200" dirty="0" err="1">
                <a:latin typeface="Host Grotesk"/>
              </a:rPr>
              <a:t>Cyberfort's</a:t>
            </a:r>
            <a:r>
              <a:rPr lang="en-GB" sz="1200" dirty="0">
                <a:latin typeface="Host Grotesk"/>
              </a:rPr>
              <a:t> Cyber Resilience Audit and Review service, in partnership with Cybit, is designed to empower your organisation to anticipate, withstand, recover from, and adapt to disruptive cyber incidents. </a:t>
            </a:r>
          </a:p>
          <a:p>
            <a:pPr marL="228600" indent="0"/>
            <a:r>
              <a:rPr lang="en-GB" sz="1200" dirty="0">
                <a:latin typeface="Host Grotesk"/>
              </a:rPr>
              <a:t>By benchmarking your current performance against NCSC best practices and the Cyber Assessment Framework (CAF), we identify vulnerabilities and provide a clear, actionable roadmap.</a:t>
            </a:r>
          </a:p>
          <a:p>
            <a:pPr marL="228600" indent="0"/>
            <a:r>
              <a:rPr lang="en-GB" sz="1200" b="1" dirty="0">
                <a:latin typeface="Host Grotesk"/>
              </a:rPr>
              <a:t>Key benefits</a:t>
            </a:r>
            <a:endParaRPr lang="en-GB" sz="1200" dirty="0">
              <a:latin typeface="Host Grotesk"/>
            </a:endParaRP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Host Grotesk"/>
              </a:rPr>
              <a:t>Proactive Cyber Defence:</a:t>
            </a:r>
            <a:r>
              <a:rPr lang="en-GB" sz="1200" dirty="0">
                <a:latin typeface="Host Grotesk"/>
              </a:rPr>
              <a:t> Gain a deeper understanding of your security posture to prevent attacks before they occur.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Host Grotesk"/>
              </a:rPr>
              <a:t>Enhanced security &amp; compliance:</a:t>
            </a:r>
            <a:r>
              <a:rPr lang="en-GB" sz="1200" dirty="0">
                <a:latin typeface="Host Grotesk"/>
              </a:rPr>
              <a:t> Improve your adherence to industry standards and regulatory requirements, including NCSC guidelines.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Host Grotesk"/>
              </a:rPr>
              <a:t>Clear strategic direction:</a:t>
            </a:r>
            <a:r>
              <a:rPr lang="en-GB" sz="1200" dirty="0">
                <a:latin typeface="Host Grotesk"/>
              </a:rPr>
              <a:t> Develop a future-ready cyber security strategy with prioritised investments based on your unique risk profile.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Host Grotesk"/>
              </a:rPr>
              <a:t>Improved incident response:</a:t>
            </a:r>
            <a:r>
              <a:rPr lang="en-GB" sz="1200" dirty="0">
                <a:latin typeface="Host Grotesk"/>
              </a:rPr>
              <a:t> Strengthen your ability to detect, respond to, and recover from cyber security events with minimal impact.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Host Grotesk"/>
              </a:rPr>
              <a:t>Optimised resource allocation:</a:t>
            </a:r>
            <a:r>
              <a:rPr lang="en-GB" sz="1200" dirty="0">
                <a:latin typeface="Host Grotesk"/>
              </a:rPr>
              <a:t> Identify where to best allocate your security resources and leverage automation for efficiency.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Host Grotesk"/>
              </a:rPr>
              <a:t>Expert-driven insights:</a:t>
            </a:r>
            <a:r>
              <a:rPr lang="en-GB" sz="1200" dirty="0">
                <a:latin typeface="Host Grotesk"/>
              </a:rPr>
              <a:t> Benefit from NCSC assured consultancy and the combined expertise of </a:t>
            </a:r>
            <a:r>
              <a:rPr lang="en-GB" sz="1200" dirty="0" err="1">
                <a:latin typeface="Host Grotesk"/>
              </a:rPr>
              <a:t>Cyberfort</a:t>
            </a:r>
            <a:r>
              <a:rPr lang="en-GB" sz="1200" dirty="0">
                <a:latin typeface="Host Grotesk"/>
              </a:rPr>
              <a:t> and </a:t>
            </a:r>
            <a:r>
              <a:rPr lang="en-GB" sz="1200" dirty="0" err="1">
                <a:latin typeface="Host Grotesk"/>
              </a:rPr>
              <a:t>Cybit</a:t>
            </a:r>
            <a:r>
              <a:rPr lang="en-GB" sz="1200" dirty="0">
                <a:latin typeface="Host Grotesk"/>
              </a:rPr>
              <a:t>.</a:t>
            </a:r>
          </a:p>
          <a:p>
            <a:pPr marL="228600" indent="0"/>
            <a:endParaRPr lang="en-GB" sz="1200" dirty="0"/>
          </a:p>
        </p:txBody>
      </p:sp>
      <p:sp>
        <p:nvSpPr>
          <p:cNvPr id="199" name="Google Shape;199;p2"/>
          <p:cNvSpPr/>
          <p:nvPr/>
        </p:nvSpPr>
        <p:spPr>
          <a:xfrm>
            <a:off x="0" y="6766633"/>
            <a:ext cx="12192000" cy="12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/>
          <p:nvPr/>
        </p:nvSpPr>
        <p:spPr>
          <a:xfrm>
            <a:off x="0" y="0"/>
            <a:ext cx="12193585" cy="6858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1"/>
          </p:nvPr>
        </p:nvSpPr>
        <p:spPr>
          <a:xfrm>
            <a:off x="469899" y="445781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Clr>
                <a:schemeClr val="dk2"/>
              </a:buClr>
              <a:buSzPts val="1000"/>
            </a:pPr>
            <a:r>
              <a:rPr lang="en-GB" dirty="0"/>
              <a:t>CYBER RESILIENCE AUDIT &amp; REVIEW ASSESSMENT SERVICE</a:t>
            </a:r>
            <a:endParaRPr dirty="0"/>
          </a:p>
        </p:txBody>
      </p:sp>
      <p:sp>
        <p:nvSpPr>
          <p:cNvPr id="245" name="Google Shape;245;p4"/>
          <p:cNvSpPr txBox="1">
            <a:spLocks noGrp="1"/>
          </p:cNvSpPr>
          <p:nvPr>
            <p:ph type="body" idx="13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/>
              <a:t>KEY FEATURES AND BENEFITS</a:t>
            </a:r>
            <a:endParaRPr/>
          </a:p>
        </p:txBody>
      </p:sp>
      <p:sp>
        <p:nvSpPr>
          <p:cNvPr id="250" name="Google Shape;250;p4"/>
          <p:cNvSpPr txBox="1">
            <a:spLocks noGrp="1"/>
          </p:cNvSpPr>
          <p:nvPr>
            <p:ph type="body" idx="18"/>
          </p:nvPr>
        </p:nvSpPr>
        <p:spPr>
          <a:xfrm>
            <a:off x="525921" y="1610084"/>
            <a:ext cx="2523206" cy="92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GB" dirty="0">
                <a:latin typeface="Host Grotesk"/>
              </a:rPr>
              <a:t>NCSC-Based Assessment:</a:t>
            </a:r>
            <a:b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  <a:t>Our audit and review is based on the NCSC Cyber Assessment Framework, ensuring alignment with national best practices.</a:t>
            </a:r>
            <a:endParaRPr dirty="0"/>
          </a:p>
        </p:txBody>
      </p:sp>
      <p:cxnSp>
        <p:nvCxnSpPr>
          <p:cNvPr id="255" name="Google Shape;255;p4"/>
          <p:cNvCxnSpPr/>
          <p:nvPr/>
        </p:nvCxnSpPr>
        <p:spPr>
          <a:xfrm>
            <a:off x="502231" y="152320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4"/>
          <p:cNvCxnSpPr/>
          <p:nvPr/>
        </p:nvCxnSpPr>
        <p:spPr>
          <a:xfrm>
            <a:off x="3415458" y="152320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4"/>
          <p:cNvCxnSpPr/>
          <p:nvPr/>
        </p:nvCxnSpPr>
        <p:spPr>
          <a:xfrm>
            <a:off x="6334706" y="152320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4"/>
          <p:cNvCxnSpPr/>
          <p:nvPr/>
        </p:nvCxnSpPr>
        <p:spPr>
          <a:xfrm>
            <a:off x="9203636" y="152320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4"/>
          <p:cNvCxnSpPr/>
          <p:nvPr/>
        </p:nvCxnSpPr>
        <p:spPr>
          <a:xfrm>
            <a:off x="502231" y="262048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4"/>
          <p:cNvCxnSpPr/>
          <p:nvPr/>
        </p:nvCxnSpPr>
        <p:spPr>
          <a:xfrm>
            <a:off x="3415458" y="262048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4"/>
          <p:cNvCxnSpPr/>
          <p:nvPr/>
        </p:nvCxnSpPr>
        <p:spPr>
          <a:xfrm>
            <a:off x="6334706" y="262048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4"/>
          <p:cNvCxnSpPr/>
          <p:nvPr/>
        </p:nvCxnSpPr>
        <p:spPr>
          <a:xfrm>
            <a:off x="9203636" y="262048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4"/>
          <p:cNvCxnSpPr/>
          <p:nvPr/>
        </p:nvCxnSpPr>
        <p:spPr>
          <a:xfrm>
            <a:off x="502231" y="378658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4"/>
          <p:cNvCxnSpPr/>
          <p:nvPr/>
        </p:nvCxnSpPr>
        <p:spPr>
          <a:xfrm>
            <a:off x="3415458" y="378658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4"/>
          <p:cNvCxnSpPr/>
          <p:nvPr/>
        </p:nvCxnSpPr>
        <p:spPr>
          <a:xfrm>
            <a:off x="6334706" y="378658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1" name="Google Shape;271;p4"/>
          <p:cNvSpPr/>
          <p:nvPr/>
        </p:nvSpPr>
        <p:spPr>
          <a:xfrm>
            <a:off x="0" y="6766633"/>
            <a:ext cx="12192000" cy="12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" name="Google Shape;265;p4">
            <a:extLst>
              <a:ext uri="{FF2B5EF4-FFF2-40B4-BE49-F238E27FC236}">
                <a16:creationId xmlns:a16="http://schemas.microsoft.com/office/drawing/2014/main" id="{DE714380-5DEF-6270-5844-2F458EDA7FD9}"/>
              </a:ext>
            </a:extLst>
          </p:cNvPr>
          <p:cNvCxnSpPr/>
          <p:nvPr/>
        </p:nvCxnSpPr>
        <p:spPr>
          <a:xfrm>
            <a:off x="9203636" y="3769620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250;p4">
            <a:extLst>
              <a:ext uri="{FF2B5EF4-FFF2-40B4-BE49-F238E27FC236}">
                <a16:creationId xmlns:a16="http://schemas.microsoft.com/office/drawing/2014/main" id="{C9BBA9B9-AC05-B475-9414-9D92563B7B5A}"/>
              </a:ext>
            </a:extLst>
          </p:cNvPr>
          <p:cNvSpPr txBox="1">
            <a:spLocks/>
          </p:cNvSpPr>
          <p:nvPr/>
        </p:nvSpPr>
        <p:spPr>
          <a:xfrm>
            <a:off x="3415458" y="1604538"/>
            <a:ext cx="2523206" cy="92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/>
              </a:rPr>
              <a:t>Four Key Area Evaluation:</a:t>
            </a:r>
            <a:b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  <a:t>We assess your maturity in Managing Security Risk, Protecting against Cyber Attack, Detecting Cyber Security Events, and Minimising Incident Impact.</a:t>
            </a:r>
            <a:endParaRPr lang="en-GB" dirty="0"/>
          </a:p>
        </p:txBody>
      </p:sp>
      <p:sp>
        <p:nvSpPr>
          <p:cNvPr id="5" name="Google Shape;238;p4">
            <a:extLst>
              <a:ext uri="{FF2B5EF4-FFF2-40B4-BE49-F238E27FC236}">
                <a16:creationId xmlns:a16="http://schemas.microsoft.com/office/drawing/2014/main" id="{34F29AA0-493A-8EFE-D428-B6C0C1255907}"/>
              </a:ext>
            </a:extLst>
          </p:cNvPr>
          <p:cNvSpPr txBox="1">
            <a:spLocks/>
          </p:cNvSpPr>
          <p:nvPr/>
        </p:nvSpPr>
        <p:spPr>
          <a:xfrm>
            <a:off x="9203636" y="1620808"/>
            <a:ext cx="2523206" cy="83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/>
              </a:rPr>
              <a:t>Detailed Vulnerability Identification: </a:t>
            </a:r>
            <a:b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  <a:t>Pinpoint weaknesses and gaps in your current cyber security measures.</a:t>
            </a:r>
            <a:endParaRPr lang="en-GB" dirty="0"/>
          </a:p>
        </p:txBody>
      </p:sp>
      <p:sp>
        <p:nvSpPr>
          <p:cNvPr id="6" name="Google Shape;241;p4">
            <a:extLst>
              <a:ext uri="{FF2B5EF4-FFF2-40B4-BE49-F238E27FC236}">
                <a16:creationId xmlns:a16="http://schemas.microsoft.com/office/drawing/2014/main" id="{08E489FA-80AB-60F5-9E6D-41FD9E6EDBEC}"/>
              </a:ext>
            </a:extLst>
          </p:cNvPr>
          <p:cNvSpPr txBox="1">
            <a:spLocks/>
          </p:cNvSpPr>
          <p:nvPr/>
        </p:nvSpPr>
        <p:spPr>
          <a:xfrm>
            <a:off x="6334706" y="1626029"/>
            <a:ext cx="2635251" cy="92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/>
              </a:rPr>
              <a:t>People, Process, and Technology Review: </a:t>
            </a:r>
            <a:b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  <a:t>Comprehensive examination of your data, people, policies, processes, and IT infrastructure.</a:t>
            </a:r>
            <a:endParaRPr lang="en-GB" dirty="0"/>
          </a:p>
        </p:txBody>
      </p:sp>
      <p:sp>
        <p:nvSpPr>
          <p:cNvPr id="7" name="Google Shape;250;p4">
            <a:extLst>
              <a:ext uri="{FF2B5EF4-FFF2-40B4-BE49-F238E27FC236}">
                <a16:creationId xmlns:a16="http://schemas.microsoft.com/office/drawing/2014/main" id="{E4E813CE-6CC3-B6B7-9EA8-8D2F0BA52E4F}"/>
              </a:ext>
            </a:extLst>
          </p:cNvPr>
          <p:cNvSpPr txBox="1">
            <a:spLocks/>
          </p:cNvSpPr>
          <p:nvPr/>
        </p:nvSpPr>
        <p:spPr>
          <a:xfrm>
            <a:off x="525921" y="2742676"/>
            <a:ext cx="2523206" cy="92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/>
              </a:rPr>
              <a:t>Actionable Recommendations: </a:t>
            </a:r>
            <a:b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  <a:t>Receive clear, prioritised steps to improve your cyber resilience capabilities.</a:t>
            </a:r>
            <a:endParaRPr lang="en-GB" dirty="0"/>
          </a:p>
        </p:txBody>
      </p:sp>
      <p:cxnSp>
        <p:nvCxnSpPr>
          <p:cNvPr id="8" name="Google Shape;263;p4">
            <a:extLst>
              <a:ext uri="{FF2B5EF4-FFF2-40B4-BE49-F238E27FC236}">
                <a16:creationId xmlns:a16="http://schemas.microsoft.com/office/drawing/2014/main" id="{04824E62-F299-AD0D-5C93-96EADB66184C}"/>
              </a:ext>
            </a:extLst>
          </p:cNvPr>
          <p:cNvCxnSpPr/>
          <p:nvPr/>
        </p:nvCxnSpPr>
        <p:spPr>
          <a:xfrm>
            <a:off x="525921" y="4742389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250;p4">
            <a:extLst>
              <a:ext uri="{FF2B5EF4-FFF2-40B4-BE49-F238E27FC236}">
                <a16:creationId xmlns:a16="http://schemas.microsoft.com/office/drawing/2014/main" id="{47880E84-A919-D660-70B5-C07C6776DB10}"/>
              </a:ext>
            </a:extLst>
          </p:cNvPr>
          <p:cNvSpPr txBox="1">
            <a:spLocks/>
          </p:cNvSpPr>
          <p:nvPr/>
        </p:nvSpPr>
        <p:spPr>
          <a:xfrm>
            <a:off x="3415458" y="2713723"/>
            <a:ext cx="2523206" cy="92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/>
              </a:rPr>
              <a:t>Benchmarking: </a:t>
            </a:r>
            <a:b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  <a:t>Compare your current performance against NCSC best practices for informed decision-making.</a:t>
            </a:r>
            <a:endParaRPr lang="en-GB" dirty="0"/>
          </a:p>
        </p:txBody>
      </p:sp>
      <p:sp>
        <p:nvSpPr>
          <p:cNvPr id="13" name="Google Shape;238;p4">
            <a:extLst>
              <a:ext uri="{FF2B5EF4-FFF2-40B4-BE49-F238E27FC236}">
                <a16:creationId xmlns:a16="http://schemas.microsoft.com/office/drawing/2014/main" id="{63CD5112-F919-AB7F-D6A1-04371494508C}"/>
              </a:ext>
            </a:extLst>
          </p:cNvPr>
          <p:cNvSpPr txBox="1">
            <a:spLocks/>
          </p:cNvSpPr>
          <p:nvPr/>
        </p:nvSpPr>
        <p:spPr>
          <a:xfrm>
            <a:off x="9203636" y="2713723"/>
            <a:ext cx="2523206" cy="83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/>
              </a:rPr>
              <a:t>Supplier Risk Assessment Support: </a:t>
            </a:r>
            <a:b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  <a:t>Assistance in evaluating the cyber security practices of your third-party vendors.</a:t>
            </a:r>
            <a:endParaRPr lang="en-GB" dirty="0"/>
          </a:p>
        </p:txBody>
      </p:sp>
      <p:sp>
        <p:nvSpPr>
          <p:cNvPr id="14" name="Google Shape;241;p4">
            <a:extLst>
              <a:ext uri="{FF2B5EF4-FFF2-40B4-BE49-F238E27FC236}">
                <a16:creationId xmlns:a16="http://schemas.microsoft.com/office/drawing/2014/main" id="{31CE6437-C36F-E259-61C6-78D636336B0F}"/>
              </a:ext>
            </a:extLst>
          </p:cNvPr>
          <p:cNvSpPr txBox="1">
            <a:spLocks/>
          </p:cNvSpPr>
          <p:nvPr/>
        </p:nvSpPr>
        <p:spPr>
          <a:xfrm>
            <a:off x="6334705" y="2734643"/>
            <a:ext cx="2635251" cy="92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/>
              </a:rPr>
              <a:t>Real-time Visibility: </a:t>
            </a:r>
            <a:b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  <a:t>Gain ongoing awareness and understanding of your threat and risk landscapes.</a:t>
            </a:r>
            <a:endParaRPr lang="en-GB" dirty="0"/>
          </a:p>
        </p:txBody>
      </p:sp>
      <p:sp>
        <p:nvSpPr>
          <p:cNvPr id="15" name="Google Shape;250;p4">
            <a:extLst>
              <a:ext uri="{FF2B5EF4-FFF2-40B4-BE49-F238E27FC236}">
                <a16:creationId xmlns:a16="http://schemas.microsoft.com/office/drawing/2014/main" id="{17E51F78-A06F-9C37-C6AB-7B8419B071A5}"/>
              </a:ext>
            </a:extLst>
          </p:cNvPr>
          <p:cNvSpPr txBox="1">
            <a:spLocks/>
          </p:cNvSpPr>
          <p:nvPr/>
        </p:nvSpPr>
        <p:spPr>
          <a:xfrm>
            <a:off x="525921" y="3914023"/>
            <a:ext cx="2523206" cy="92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/>
              </a:rPr>
              <a:t>Tailored Improvement Roadmap: </a:t>
            </a:r>
            <a:b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 b="0" dirty="0">
                <a:latin typeface="Host Grotesk"/>
                <a:ea typeface="Host Grotesk"/>
                <a:cs typeface="Host Grotesk"/>
                <a:sym typeface="Host Grotesk"/>
              </a:rPr>
              <a:t>Develop a clear, bespoke strategy for enhancing your cyber security posture.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"/>
          <p:cNvSpPr txBox="1">
            <a:spLocks noGrp="1"/>
          </p:cNvSpPr>
          <p:nvPr>
            <p:ph type="body" idx="1"/>
          </p:nvPr>
        </p:nvSpPr>
        <p:spPr>
          <a:xfrm>
            <a:off x="469900" y="445781"/>
            <a:ext cx="353060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Clr>
                <a:schemeClr val="dk2"/>
              </a:buClr>
              <a:buSzPts val="1000"/>
            </a:pPr>
            <a:r>
              <a:rPr lang="en-GB" dirty="0"/>
              <a:t>CYBER RESILIENCE AUDIT &amp; REVIEW ASSESSMENT SERVICE</a:t>
            </a:r>
            <a:endParaRPr dirty="0"/>
          </a:p>
        </p:txBody>
      </p:sp>
      <p:sp>
        <p:nvSpPr>
          <p:cNvPr id="299" name="Google Shape;299;p6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/>
              <a:t>WHY CYBIT?</a:t>
            </a:r>
            <a:endParaRPr/>
          </a:p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0" name="Google Shape;300;p6"/>
          <p:cNvSpPr txBox="1">
            <a:spLocks noGrp="1"/>
          </p:cNvSpPr>
          <p:nvPr>
            <p:ph type="body" idx="3"/>
          </p:nvPr>
        </p:nvSpPr>
        <p:spPr>
          <a:xfrm>
            <a:off x="4254082" y="260816"/>
            <a:ext cx="7394993" cy="156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GB" dirty="0" err="1"/>
              <a:t>Cyberfort's</a:t>
            </a:r>
            <a:r>
              <a:rPr lang="en-GB" dirty="0"/>
              <a:t> service in partnership with Cybit brings together unparalleled expertise in cyber defence, evidenced by their NCSC assured consultancy status and a commitment to delivering actionable insights. This partnership ensures that your Cyber Resilience Audit and Review is comprehensive, accurate, and aligned with the latest industry standards.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GB" dirty="0"/>
              <a:t>Cybit provides the strategic scale and reach, while </a:t>
            </a:r>
            <a:r>
              <a:rPr lang="en-GB" dirty="0" err="1"/>
              <a:t>Cyberfort</a:t>
            </a:r>
            <a:r>
              <a:rPr lang="en-GB" dirty="0"/>
              <a:t> contributes deep technical expertise and service delivery excellence in cyber security. Together, they offer a data-driven approach, expert analysis, and a focus on practical, prioritised remediation, enabling your organisation to achieve a robust and future-ready cyber resilience posture.</a:t>
            </a:r>
            <a:endParaRPr dirty="0">
              <a:latin typeface="Host Grotesk"/>
              <a:ea typeface="Host Grotesk"/>
              <a:cs typeface="Host Grotesk"/>
              <a:sym typeface="Host Grotesk"/>
            </a:endParaRPr>
          </a:p>
        </p:txBody>
      </p:sp>
      <p:sp>
        <p:nvSpPr>
          <p:cNvPr id="301" name="Google Shape;301;p6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SzPts val="1000"/>
            </a:pPr>
            <a:r>
              <a:rPr lang="en-GB" sz="1200" b="1" dirty="0">
                <a:latin typeface="Host Grotesk"/>
              </a:rPr>
              <a:t>NCSC Assured Expertise:</a:t>
            </a:r>
            <a:r>
              <a:rPr lang="en-GB" sz="1200" dirty="0">
                <a:latin typeface="Host Grotesk"/>
              </a:rPr>
              <a:t> </a:t>
            </a:r>
            <a:br>
              <a:rPr lang="en-GB" b="1" dirty="0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Our service is delivered by NCSC-assured consultants, ensuring the highest standards.</a:t>
            </a:r>
            <a:endParaRPr dirty="0"/>
          </a:p>
        </p:txBody>
      </p:sp>
      <p:sp>
        <p:nvSpPr>
          <p:cNvPr id="302" name="Google Shape;302;p6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SzPts val="1000"/>
            </a:pPr>
            <a:r>
              <a:rPr lang="en-GB" sz="1200" b="1" dirty="0">
                <a:latin typeface="Host Grotesk"/>
              </a:rPr>
              <a:t>Combined Strength:</a:t>
            </a:r>
            <a:r>
              <a:rPr lang="en-GB" sz="1200" dirty="0">
                <a:latin typeface="Host Grotesk"/>
              </a:rPr>
              <a:t> </a:t>
            </a:r>
            <a:br>
              <a:rPr lang="en-GB" b="1" dirty="0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Benefit from Cybit's extensive reach and </a:t>
            </a:r>
            <a:r>
              <a:rPr lang="en-GB" dirty="0" err="1">
                <a:latin typeface="Host Grotesk"/>
                <a:ea typeface="Host Grotesk"/>
                <a:cs typeface="Host Grotesk"/>
                <a:sym typeface="Host Grotesk"/>
              </a:rPr>
              <a:t>Cyberfort's</a:t>
            </a:r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 deep technical cyber security expertise.</a:t>
            </a:r>
            <a:endParaRPr dirty="0"/>
          </a:p>
        </p:txBody>
      </p:sp>
      <p:sp>
        <p:nvSpPr>
          <p:cNvPr id="303" name="Google Shape;303;p6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SzPts val="1000"/>
            </a:pPr>
            <a:r>
              <a:rPr lang="en-GB" sz="1200" b="1" dirty="0">
                <a:latin typeface="Host Grotesk"/>
              </a:rPr>
              <a:t>Proactive Security Strategy:</a:t>
            </a:r>
            <a:r>
              <a:rPr lang="en-GB" sz="1200" dirty="0">
                <a:latin typeface="Host Grotesk"/>
              </a:rPr>
              <a:t> </a:t>
            </a:r>
            <a:br>
              <a:rPr lang="en-GB" b="1" dirty="0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Transition from a reactive to a proactive approach to cyber threats.</a:t>
            </a:r>
            <a:endParaRPr dirty="0"/>
          </a:p>
        </p:txBody>
      </p:sp>
      <p:sp>
        <p:nvSpPr>
          <p:cNvPr id="304" name="Google Shape;304;p6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SzPts val="1000"/>
            </a:pPr>
            <a:r>
              <a:rPr lang="en-GB" sz="1200" b="1" dirty="0">
                <a:latin typeface="Host Grotesk"/>
              </a:rPr>
              <a:t>Clear, Actionable Roadmaps:</a:t>
            </a:r>
            <a:r>
              <a:rPr lang="en-GB" sz="1200" dirty="0">
                <a:latin typeface="Host Grotesk"/>
              </a:rPr>
              <a:t> </a:t>
            </a:r>
            <a:br>
              <a:rPr lang="en-GB" b="1" dirty="0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Receive practical, prioritised recommendations for tangible improvements.</a:t>
            </a:r>
            <a:endParaRPr dirty="0"/>
          </a:p>
        </p:txBody>
      </p:sp>
      <p:sp>
        <p:nvSpPr>
          <p:cNvPr id="305" name="Google Shape;305;p6"/>
          <p:cNvSpPr txBox="1">
            <a:spLocks noGrp="1"/>
          </p:cNvSpPr>
          <p:nvPr>
            <p:ph type="body" idx="8"/>
          </p:nvPr>
        </p:nvSpPr>
        <p:spPr>
          <a:xfrm>
            <a:off x="4630222" y="4479202"/>
            <a:ext cx="3005017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SzPts val="1000"/>
            </a:pPr>
            <a:r>
              <a:rPr lang="en-GB" sz="1200" b="1" dirty="0">
                <a:latin typeface="Host Grotesk"/>
              </a:rPr>
              <a:t>Holistic Risk Management:</a:t>
            </a:r>
            <a:r>
              <a:rPr lang="en-GB" sz="1200" dirty="0">
                <a:latin typeface="Host Grotesk"/>
              </a:rPr>
              <a:t> </a:t>
            </a:r>
            <a:br>
              <a:rPr lang="en-GB" b="1" dirty="0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Gain comprehensive understanding and effective management of your cyber risks.</a:t>
            </a:r>
            <a:endParaRPr dirty="0"/>
          </a:p>
        </p:txBody>
      </p:sp>
      <p:sp>
        <p:nvSpPr>
          <p:cNvPr id="306" name="Google Shape;306;p6"/>
          <p:cNvSpPr txBox="1">
            <a:spLocks noGrp="1"/>
          </p:cNvSpPr>
          <p:nvPr>
            <p:ph type="body" idx="9"/>
          </p:nvPr>
        </p:nvSpPr>
        <p:spPr>
          <a:xfrm>
            <a:off x="8299140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SzPts val="1000"/>
            </a:pPr>
            <a:r>
              <a:rPr lang="en-GB" sz="1200" b="1" dirty="0">
                <a:latin typeface="Host Grotesk"/>
              </a:rPr>
              <a:t>Proven Methodology:</a:t>
            </a:r>
            <a:r>
              <a:rPr lang="en-GB" sz="1200" dirty="0">
                <a:latin typeface="Host Grotesk"/>
              </a:rPr>
              <a:t> </a:t>
            </a:r>
            <a:br>
              <a:rPr lang="en-GB" b="1" dirty="0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Our assessments are based on the NCSC Cyber Assessment Framework for reliable results.</a:t>
            </a:r>
            <a:endParaRPr dirty="0"/>
          </a:p>
        </p:txBody>
      </p:sp>
      <p:sp>
        <p:nvSpPr>
          <p:cNvPr id="307" name="Google Shape;307;p6"/>
          <p:cNvSpPr/>
          <p:nvPr/>
        </p:nvSpPr>
        <p:spPr>
          <a:xfrm>
            <a:off x="0" y="6380989"/>
            <a:ext cx="12192000" cy="512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0" y="6051176"/>
            <a:ext cx="2017059" cy="8424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" y="6248079"/>
            <a:ext cx="1143747" cy="30077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6"/>
          <p:cNvSpPr txBox="1"/>
          <p:nvPr/>
        </p:nvSpPr>
        <p:spPr>
          <a:xfrm>
            <a:off x="3093986" y="6463821"/>
            <a:ext cx="8663454" cy="2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864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rgbClr val="191526"/>
                </a:solidFill>
                <a:latin typeface="Host Grotesk"/>
                <a:ea typeface="Host Grotesk"/>
                <a:cs typeface="Host Grotesk"/>
                <a:sym typeface="Host Grotesk"/>
              </a:rPr>
              <a:t>FIND OUT MORE → CONTACT HELLO@CYBIT.COM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22608-22F9-A588-426D-6C38D642B2F5}"/>
              </a:ext>
            </a:extLst>
          </p:cNvPr>
          <p:cNvSpPr txBox="1"/>
          <p:nvPr/>
        </p:nvSpPr>
        <p:spPr>
          <a:xfrm>
            <a:off x="4254082" y="5488391"/>
            <a:ext cx="6652262" cy="5046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sz="1200" b="1" kern="100" dirty="0">
                <a:solidFill>
                  <a:schemeClr val="bg1"/>
                </a:solidFill>
                <a:effectLst/>
                <a:latin typeface="Host Grotesk"/>
                <a:ea typeface="Aptos" panose="020B0004020202020204" pitchFamily="34" charset="0"/>
                <a:cs typeface="Times New Roman"/>
              </a:rPr>
              <a:t>Next Steps</a:t>
            </a:r>
            <a:br>
              <a:rPr lang="en-GB" sz="1200" b="1" kern="100" dirty="0">
                <a:latin typeface="Host Grotesk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200" kern="100" dirty="0">
                <a:solidFill>
                  <a:schemeClr val="bg1"/>
                </a:solidFill>
                <a:latin typeface="Host Grotesk"/>
                <a:ea typeface="Aptos" panose="020B0004020202020204" pitchFamily="34" charset="0"/>
                <a:cs typeface="Times New Roman"/>
              </a:rPr>
              <a:t>Visit </a:t>
            </a:r>
            <a:r>
              <a:rPr lang="en-GB" sz="1200" kern="100" dirty="0">
                <a:solidFill>
                  <a:schemeClr val="bg1"/>
                </a:solidFill>
                <a:latin typeface="Host Grotesk"/>
                <a:ea typeface="Aptos" panose="020B0004020202020204" pitchFamily="34" charset="0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www.cybit.com</a:t>
            </a:r>
            <a:r>
              <a:rPr lang="en-GB" sz="1200" kern="100" dirty="0">
                <a:solidFill>
                  <a:schemeClr val="bg1"/>
                </a:solidFill>
                <a:latin typeface="Host Grotesk"/>
                <a:ea typeface="Aptos" panose="020B0004020202020204" pitchFamily="34" charset="0"/>
                <a:cs typeface="Times New Roman"/>
              </a:rPr>
              <a:t> for more information and contact your account manager to discuss further.</a:t>
            </a:r>
            <a:endParaRPr lang="en-GB" sz="1200" kern="100" dirty="0">
              <a:solidFill>
                <a:schemeClr val="bg1"/>
              </a:solidFill>
              <a:effectLst/>
              <a:latin typeface="Host Grotesk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ybit_2025">
      <a:dk1>
        <a:srgbClr val="191526"/>
      </a:dk1>
      <a:lt1>
        <a:srgbClr val="FFFFFF"/>
      </a:lt1>
      <a:dk2>
        <a:srgbClr val="191526"/>
      </a:dk2>
      <a:lt2>
        <a:srgbClr val="EAEAEA"/>
      </a:lt2>
      <a:accent1>
        <a:srgbClr val="191526"/>
      </a:accent1>
      <a:accent2>
        <a:srgbClr val="EAEAEA"/>
      </a:accent2>
      <a:accent3>
        <a:srgbClr val="A2AD9D"/>
      </a:accent3>
      <a:accent4>
        <a:srgbClr val="8993AD"/>
      </a:accent4>
      <a:accent5>
        <a:srgbClr val="CDB281"/>
      </a:accent5>
      <a:accent6>
        <a:srgbClr val="BC906B"/>
      </a:accent6>
      <a:hlink>
        <a:srgbClr val="191526"/>
      </a:hlink>
      <a:folHlink>
        <a:srgbClr val="1915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264935-fc1f-4b8e-b9fc-7170a8fb0512" xsi:nil="true"/>
    <lcf76f155ced4ddcb4097134ff3c332f xmlns="446bb1d1-9132-4d2a-b6a4-f56fe66fc4a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F20DDA4682444A9BD0F79CDFB624F5" ma:contentTypeVersion="12" ma:contentTypeDescription="Create a new document." ma:contentTypeScope="" ma:versionID="e6707f7a74a85c5653c5883d3ba45fb1">
  <xsd:schema xmlns:xsd="http://www.w3.org/2001/XMLSchema" xmlns:xs="http://www.w3.org/2001/XMLSchema" xmlns:p="http://schemas.microsoft.com/office/2006/metadata/properties" xmlns:ns2="446bb1d1-9132-4d2a-b6a4-f56fe66fc4a9" xmlns:ns3="f3264935-fc1f-4b8e-b9fc-7170a8fb0512" targetNamespace="http://schemas.microsoft.com/office/2006/metadata/properties" ma:root="true" ma:fieldsID="1a48b1c7aad57e85e309dfe948cdebbd" ns2:_="" ns3:_="">
    <xsd:import namespace="446bb1d1-9132-4d2a-b6a4-f56fe66fc4a9"/>
    <xsd:import namespace="f3264935-fc1f-4b8e-b9fc-7170a8fb05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bb1d1-9132-4d2a-b6a4-f56fe66fc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b40926-c1b7-4584-af76-aab0515ba5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4935-fc1f-4b8e-b9fc-7170a8fb05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c7b327-490c-4ea5-b4fc-d1c5290c3ac2}" ma:internalName="TaxCatchAll" ma:showField="CatchAllData" ma:web="f3264935-fc1f-4b8e-b9fc-7170a8fb05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CF807F-2995-4A37-86A0-3C12202343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BE86C4-ED10-4641-A80E-88560F5AB5BE}">
  <ds:schemaRefs>
    <ds:schemaRef ds:uri="http://schemas.microsoft.com/office/2006/metadata/properties"/>
    <ds:schemaRef ds:uri="http://schemas.microsoft.com/office/infopath/2007/PartnerControls"/>
    <ds:schemaRef ds:uri="f3264935-fc1f-4b8e-b9fc-7170a8fb0512"/>
    <ds:schemaRef ds:uri="446bb1d1-9132-4d2a-b6a4-f56fe66fc4a9"/>
  </ds:schemaRefs>
</ds:datastoreItem>
</file>

<file path=customXml/itemProps3.xml><?xml version="1.0" encoding="utf-8"?>
<ds:datastoreItem xmlns:ds="http://schemas.openxmlformats.org/officeDocument/2006/customXml" ds:itemID="{00AEB33B-CDFF-4356-80A4-8485FBDD24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bb1d1-9132-4d2a-b6a4-f56fe66fc4a9"/>
    <ds:schemaRef ds:uri="f3264935-fc1f-4b8e-b9fc-7170a8fb05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733</Words>
  <Application>Microsoft Office PowerPoint</Application>
  <PresentationFormat>Widescreen</PresentationFormat>
  <Paragraphs>45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CYBER RESILIENCE AUDIT &amp; REVIEW ASSESSMENT SERVICE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Laura Wynn-Owen</dc:creator>
  <cp:lastModifiedBy>Gio Sizino</cp:lastModifiedBy>
  <cp:revision>35</cp:revision>
  <dcterms:created xsi:type="dcterms:W3CDTF">2023-09-04T15:24:21Z</dcterms:created>
  <dcterms:modified xsi:type="dcterms:W3CDTF">2025-08-27T09:06:08Z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57d93e-4a98-452f-9637-9e49cbbabcf8_Enabled">
    <vt:lpwstr>true</vt:lpwstr>
  </property>
  <property fmtid="{D5CDD505-2E9C-101B-9397-08002B2CF9AE}" pid="3" name="MSIP_Label_b757d93e-4a98-452f-9637-9e49cbbabcf8_SetDate">
    <vt:lpwstr>2025-07-14T08:18:31Z</vt:lpwstr>
  </property>
  <property fmtid="{D5CDD505-2E9C-101B-9397-08002B2CF9AE}" pid="4" name="MSIP_Label_b757d93e-4a98-452f-9637-9e49cbbabcf8_Method">
    <vt:lpwstr>Standard</vt:lpwstr>
  </property>
  <property fmtid="{D5CDD505-2E9C-101B-9397-08002B2CF9AE}" pid="5" name="MSIP_Label_b757d93e-4a98-452f-9637-9e49cbbabcf8_Name">
    <vt:lpwstr>Unclassified_</vt:lpwstr>
  </property>
  <property fmtid="{D5CDD505-2E9C-101B-9397-08002B2CF9AE}" pid="6" name="MSIP_Label_b757d93e-4a98-452f-9637-9e49cbbabcf8_SiteId">
    <vt:lpwstr>afde4782-7a2f-4c87-824f-7a386fa0c31b</vt:lpwstr>
  </property>
  <property fmtid="{D5CDD505-2E9C-101B-9397-08002B2CF9AE}" pid="7" name="MSIP_Label_b757d93e-4a98-452f-9637-9e49cbbabcf8_ActionId">
    <vt:lpwstr>75dc80a9-2abd-49aa-8c78-d13173aac5eb</vt:lpwstr>
  </property>
  <property fmtid="{D5CDD505-2E9C-101B-9397-08002B2CF9AE}" pid="8" name="MSIP_Label_b757d93e-4a98-452f-9637-9e49cbbabcf8_ContentBits">
    <vt:lpwstr>0</vt:lpwstr>
  </property>
  <property fmtid="{D5CDD505-2E9C-101B-9397-08002B2CF9AE}" pid="9" name="MSIP_Label_b757d93e-4a98-452f-9637-9e49cbbabcf8_Tag">
    <vt:lpwstr>10, 3, 0, 1</vt:lpwstr>
  </property>
  <property fmtid="{D5CDD505-2E9C-101B-9397-08002B2CF9AE}" pid="10" name="ContentTypeId">
    <vt:lpwstr>0x01010003F20DDA4682444A9BD0F79CDFB624F5</vt:lpwstr>
  </property>
  <property fmtid="{D5CDD505-2E9C-101B-9397-08002B2CF9AE}" pid="11" name="MediaServiceImageTags">
    <vt:lpwstr/>
  </property>
</Properties>
</file>